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9" r:id="rId4"/>
  </p:sldMasterIdLst>
  <p:notesMasterIdLst>
    <p:notesMasterId r:id="rId133"/>
  </p:notesMasterIdLst>
  <p:handoutMasterIdLst>
    <p:handoutMasterId r:id="rId134"/>
  </p:handoutMasterIdLst>
  <p:sldIdLst>
    <p:sldId id="256" r:id="rId5"/>
    <p:sldId id="316" r:id="rId6"/>
    <p:sldId id="406" r:id="rId7"/>
    <p:sldId id="267" r:id="rId8"/>
    <p:sldId id="307" r:id="rId9"/>
    <p:sldId id="314" r:id="rId10"/>
    <p:sldId id="268" r:id="rId11"/>
    <p:sldId id="302" r:id="rId12"/>
    <p:sldId id="269" r:id="rId13"/>
    <p:sldId id="270" r:id="rId14"/>
    <p:sldId id="271" r:id="rId15"/>
    <p:sldId id="261" r:id="rId16"/>
    <p:sldId id="264" r:id="rId17"/>
    <p:sldId id="265" r:id="rId18"/>
    <p:sldId id="276" r:id="rId19"/>
    <p:sldId id="266" r:id="rId20"/>
    <p:sldId id="278" r:id="rId21"/>
    <p:sldId id="277" r:id="rId22"/>
    <p:sldId id="279" r:id="rId23"/>
    <p:sldId id="280" r:id="rId24"/>
    <p:sldId id="285" r:id="rId25"/>
    <p:sldId id="281" r:id="rId26"/>
    <p:sldId id="282" r:id="rId27"/>
    <p:sldId id="283" r:id="rId28"/>
    <p:sldId id="284" r:id="rId29"/>
    <p:sldId id="286" r:id="rId30"/>
    <p:sldId id="287" r:id="rId31"/>
    <p:sldId id="300" r:id="rId32"/>
    <p:sldId id="306" r:id="rId33"/>
    <p:sldId id="288" r:id="rId34"/>
    <p:sldId id="291" r:id="rId35"/>
    <p:sldId id="289" r:id="rId36"/>
    <p:sldId id="317" r:id="rId37"/>
    <p:sldId id="318" r:id="rId38"/>
    <p:sldId id="319" r:id="rId39"/>
    <p:sldId id="320" r:id="rId40"/>
    <p:sldId id="295" r:id="rId41"/>
    <p:sldId id="301" r:id="rId42"/>
    <p:sldId id="296" r:id="rId43"/>
    <p:sldId id="297" r:id="rId44"/>
    <p:sldId id="299" r:id="rId45"/>
    <p:sldId id="310" r:id="rId46"/>
    <p:sldId id="311" r:id="rId47"/>
    <p:sldId id="312" r:id="rId48"/>
    <p:sldId id="313" r:id="rId49"/>
    <p:sldId id="303" r:id="rId50"/>
    <p:sldId id="315" r:id="rId51"/>
    <p:sldId id="305" r:id="rId52"/>
    <p:sldId id="321"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349" r:id="rId79"/>
    <p:sldId id="350" r:id="rId80"/>
    <p:sldId id="351" r:id="rId81"/>
    <p:sldId id="353" r:id="rId82"/>
    <p:sldId id="354" r:id="rId83"/>
    <p:sldId id="355" r:id="rId84"/>
    <p:sldId id="356" r:id="rId85"/>
    <p:sldId id="357" r:id="rId86"/>
    <p:sldId id="358" r:id="rId87"/>
    <p:sldId id="359" r:id="rId88"/>
    <p:sldId id="360" r:id="rId89"/>
    <p:sldId id="407" r:id="rId90"/>
    <p:sldId id="361" r:id="rId91"/>
    <p:sldId id="362" r:id="rId92"/>
    <p:sldId id="363" r:id="rId93"/>
    <p:sldId id="364" r:id="rId94"/>
    <p:sldId id="365" r:id="rId95"/>
    <p:sldId id="366" r:id="rId96"/>
    <p:sldId id="367" r:id="rId97"/>
    <p:sldId id="368" r:id="rId98"/>
    <p:sldId id="369" r:id="rId99"/>
    <p:sldId id="370" r:id="rId100"/>
    <p:sldId id="372" r:id="rId101"/>
    <p:sldId id="373" r:id="rId102"/>
    <p:sldId id="374" r:id="rId103"/>
    <p:sldId id="375" r:id="rId104"/>
    <p:sldId id="376" r:id="rId105"/>
    <p:sldId id="377" r:id="rId106"/>
    <p:sldId id="378" r:id="rId107"/>
    <p:sldId id="379" r:id="rId108"/>
    <p:sldId id="380" r:id="rId109"/>
    <p:sldId id="381" r:id="rId110"/>
    <p:sldId id="382" r:id="rId111"/>
    <p:sldId id="383" r:id="rId112"/>
    <p:sldId id="384" r:id="rId113"/>
    <p:sldId id="385" r:id="rId114"/>
    <p:sldId id="386" r:id="rId115"/>
    <p:sldId id="387" r:id="rId116"/>
    <p:sldId id="388" r:id="rId117"/>
    <p:sldId id="389" r:id="rId118"/>
    <p:sldId id="390" r:id="rId119"/>
    <p:sldId id="391" r:id="rId120"/>
    <p:sldId id="392" r:id="rId121"/>
    <p:sldId id="393" r:id="rId122"/>
    <p:sldId id="394" r:id="rId123"/>
    <p:sldId id="396" r:id="rId124"/>
    <p:sldId id="397" r:id="rId125"/>
    <p:sldId id="398" r:id="rId126"/>
    <p:sldId id="399" r:id="rId127"/>
    <p:sldId id="400" r:id="rId128"/>
    <p:sldId id="401" r:id="rId129"/>
    <p:sldId id="402" r:id="rId130"/>
    <p:sldId id="403" r:id="rId131"/>
    <p:sldId id="404" r:id="rId132"/>
  </p:sldIdLst>
  <p:sldSz cx="9144000" cy="6858000" type="screen4x3"/>
  <p:notesSz cx="7099300" cy="10234613"/>
  <p:defaultTex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4247">
          <p15:clr>
            <a:srgbClr val="A4A3A4"/>
          </p15:clr>
        </p15:guide>
        <p15:guide id="2" orient="horz" pos="618">
          <p15:clr>
            <a:srgbClr val="A4A3A4"/>
          </p15:clr>
        </p15:guide>
        <p15:guide id="3" orient="horz" pos="3162">
          <p15:clr>
            <a:srgbClr val="A4A3A4"/>
          </p15:clr>
        </p15:guide>
        <p15:guide id="4" orient="horz" pos="2341">
          <p15:clr>
            <a:srgbClr val="A4A3A4"/>
          </p15:clr>
        </p15:guide>
        <p15:guide id="5" orient="horz" pos="1525">
          <p15:clr>
            <a:srgbClr val="A4A3A4"/>
          </p15:clr>
        </p15:guide>
        <p15:guide id="6" orient="horz" pos="867">
          <p15:clr>
            <a:srgbClr val="A4A3A4"/>
          </p15:clr>
        </p15:guide>
        <p15:guide id="7" orient="horz" pos="3884">
          <p15:clr>
            <a:srgbClr val="A4A3A4"/>
          </p15:clr>
        </p15:guide>
        <p15:guide id="8" pos="340">
          <p15:clr>
            <a:srgbClr val="A4A3A4"/>
          </p15:clr>
        </p15:guide>
        <p15:guide id="9" pos="158">
          <p15:clr>
            <a:srgbClr val="A4A3A4"/>
          </p15:clr>
        </p15:guide>
        <p15:guide id="10" pos="2789">
          <p15:clr>
            <a:srgbClr val="A4A3A4"/>
          </p15:clr>
        </p15:guide>
        <p15:guide id="11" pos="2929">
          <p15:clr>
            <a:srgbClr val="A4A3A4"/>
          </p15:clr>
        </p15:guide>
        <p15:guide id="12" pos="5511">
          <p15:clr>
            <a:srgbClr val="A4A3A4"/>
          </p15:clr>
        </p15:guide>
        <p15:guide id="13" pos="4604">
          <p15:clr>
            <a:srgbClr val="A4A3A4"/>
          </p15:clr>
        </p15:guide>
        <p15:guide id="14" pos="3787">
          <p15:clr>
            <a:srgbClr val="A4A3A4"/>
          </p15:clr>
        </p15:guide>
        <p15:guide id="15" pos="3878">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 Lawry" initials="JL"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73B4C8"/>
    <a:srgbClr val="D7D7CD"/>
    <a:srgbClr val="BECDD7"/>
    <a:srgbClr val="879BAA"/>
    <a:srgbClr val="990000"/>
    <a:srgbClr val="00B4F0"/>
    <a:srgbClr val="FFF09B"/>
    <a:srgbClr val="521135"/>
    <a:srgbClr val="9EA6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9" autoAdjust="0"/>
    <p:restoredTop sz="95652" autoAdjust="0"/>
  </p:normalViewPr>
  <p:slideViewPr>
    <p:cSldViewPr snapToGrid="0" showGuides="1">
      <p:cViewPr varScale="1">
        <p:scale>
          <a:sx n="70" d="100"/>
          <a:sy n="70" d="100"/>
        </p:scale>
        <p:origin x="1096" y="56"/>
      </p:cViewPr>
      <p:guideLst>
        <p:guide orient="horz" pos="4247"/>
        <p:guide orient="horz" pos="618"/>
        <p:guide orient="horz" pos="3162"/>
        <p:guide orient="horz" pos="2341"/>
        <p:guide orient="horz" pos="1525"/>
        <p:guide orient="horz" pos="867"/>
        <p:guide orient="horz" pos="3884"/>
        <p:guide pos="340"/>
        <p:guide pos="158"/>
        <p:guide pos="2789"/>
        <p:guide pos="2929"/>
        <p:guide pos="5511"/>
        <p:guide pos="4604"/>
        <p:guide pos="3787"/>
        <p:guide pos="387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7" d="100"/>
        <a:sy n="137" d="100"/>
      </p:scale>
      <p:origin x="0" y="0"/>
    </p:cViewPr>
  </p:sorterViewPr>
  <p:notesViewPr>
    <p:cSldViewPr showGuides="1">
      <p:cViewPr varScale="1">
        <p:scale>
          <a:sx n="85" d="100"/>
          <a:sy n="85" d="100"/>
        </p:scale>
        <p:origin x="-852" y="-90"/>
      </p:cViewPr>
      <p:guideLst>
        <p:guide orient="horz" pos="3224"/>
        <p:guide pos="2236"/>
      </p:guideLst>
    </p:cSldViewPr>
  </p:notesViewPr>
  <p:gridSpacing cx="57607" cy="57607"/>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handoutMaster" Target="handoutMasters/handoutMaster1.xml"/><Relationship Id="rId139"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02" name="Rectangle 6"/>
          <p:cNvSpPr>
            <a:spLocks noChangeArrowheads="1"/>
          </p:cNvSpPr>
          <p:nvPr/>
        </p:nvSpPr>
        <p:spPr bwMode="auto">
          <a:xfrm>
            <a:off x="0" y="0"/>
            <a:ext cx="7099300" cy="698500"/>
          </a:xfrm>
          <a:prstGeom prst="rect">
            <a:avLst/>
          </a:prstGeom>
          <a:solidFill>
            <a:srgbClr val="879BAA"/>
          </a:solidFill>
          <a:ln w="9525" algn="ctr">
            <a:noFill/>
            <a:miter lim="800000"/>
            <a:headEnd/>
            <a:tailEnd/>
          </a:ln>
          <a:effectLst/>
        </p:spPr>
        <p:txBody>
          <a:bodyPr wrap="none" anchor="ctr"/>
          <a:lstStyle/>
          <a:p>
            <a:endParaRPr lang="en-US"/>
          </a:p>
        </p:txBody>
      </p:sp>
      <p:sp>
        <p:nvSpPr>
          <p:cNvPr id="173058" name="Rectangle 2"/>
          <p:cNvSpPr>
            <a:spLocks noGrp="1" noChangeArrowheads="1"/>
          </p:cNvSpPr>
          <p:nvPr>
            <p:ph type="hdr" sz="quarter"/>
          </p:nvPr>
        </p:nvSpPr>
        <p:spPr bwMode="auto">
          <a:xfrm>
            <a:off x="0" y="0"/>
            <a:ext cx="3249613"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defTabSz="942975">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59" name="Rectangle 3"/>
          <p:cNvSpPr>
            <a:spLocks noGrp="1" noChangeArrowheads="1"/>
          </p:cNvSpPr>
          <p:nvPr>
            <p:ph type="dt" sz="quarter" idx="1"/>
          </p:nvPr>
        </p:nvSpPr>
        <p:spPr bwMode="auto">
          <a:xfrm>
            <a:off x="3838576" y="0"/>
            <a:ext cx="3260724"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algn="r" defTabSz="942975">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60" name="Rectangle 4"/>
          <p:cNvSpPr>
            <a:spLocks noGrp="1" noChangeArrowheads="1"/>
          </p:cNvSpPr>
          <p:nvPr>
            <p:ph type="ftr" sz="quarter" idx="2"/>
          </p:nvPr>
        </p:nvSpPr>
        <p:spPr bwMode="auto">
          <a:xfrm>
            <a:off x="0" y="9682163"/>
            <a:ext cx="3249613" cy="552450"/>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defTabSz="942975">
              <a:spcBef>
                <a:spcPct val="0"/>
              </a:spcBef>
              <a:defRPr sz="1200">
                <a:solidFill>
                  <a:schemeClr val="tx1"/>
                </a:solidFill>
                <a:latin typeface="Siemens Sans" pitchFamily="2" charset="0"/>
              </a:defRPr>
            </a:lvl1pPr>
          </a:lstStyle>
          <a:p>
            <a:endParaRPr lang="en-US" dirty="0">
              <a:latin typeface="Arial" pitchFamily="34" charset="0"/>
            </a:endParaRPr>
          </a:p>
        </p:txBody>
      </p:sp>
      <p:sp>
        <p:nvSpPr>
          <p:cNvPr id="173061" name="Rectangle 5"/>
          <p:cNvSpPr>
            <a:spLocks noGrp="1" noChangeArrowheads="1"/>
          </p:cNvSpPr>
          <p:nvPr>
            <p:ph type="sldNum" sz="quarter" idx="3"/>
          </p:nvPr>
        </p:nvSpPr>
        <p:spPr bwMode="auto">
          <a:xfrm>
            <a:off x="3838576" y="9682163"/>
            <a:ext cx="3260724" cy="552450"/>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algn="r" defTabSz="942975">
              <a:spcBef>
                <a:spcPct val="0"/>
              </a:spcBef>
              <a:defRPr sz="1200">
                <a:solidFill>
                  <a:schemeClr val="tx1"/>
                </a:solidFill>
                <a:latin typeface="Siemens Sans" pitchFamily="2" charset="0"/>
              </a:defRPr>
            </a:lvl1pPr>
          </a:lstStyle>
          <a:p>
            <a:r>
              <a:rPr lang="en-US" dirty="0">
                <a:latin typeface="Arial" pitchFamily="34" charset="0"/>
              </a:rPr>
              <a:t>Handout </a:t>
            </a:r>
            <a:fld id="{BFC713D8-7968-482B-A79F-9C586FE5053A}" type="slidenum">
              <a:rPr lang="en-US" smtClean="0">
                <a:latin typeface="Arial" pitchFamily="34" charset="0"/>
              </a:rPr>
              <a:pPr/>
              <a:t>‹#›</a:t>
            </a:fld>
            <a:endParaRPr lang="en-US" dirty="0">
              <a:latin typeface="Arial" pitchFamily="34" charset="0"/>
            </a:endParaRPr>
          </a:p>
        </p:txBody>
      </p:sp>
    </p:spTree>
    <p:extLst>
      <p:ext uri="{BB962C8B-B14F-4D97-AF65-F5344CB8AC3E}">
        <p14:creationId xmlns:p14="http://schemas.microsoft.com/office/powerpoint/2010/main" val="1402448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249613"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defTabSz="942975">
              <a:spcBef>
                <a:spcPct val="0"/>
              </a:spcBef>
              <a:defRPr sz="1200">
                <a:solidFill>
                  <a:schemeClr val="tx1"/>
                </a:solidFill>
                <a:latin typeface="Arial" pitchFamily="34" charset="0"/>
              </a:defRPr>
            </a:lvl1pPr>
          </a:lstStyle>
          <a:p>
            <a:endParaRPr lang="en-US" dirty="0"/>
          </a:p>
        </p:txBody>
      </p:sp>
      <p:sp>
        <p:nvSpPr>
          <p:cNvPr id="77827" name="Rectangle 3"/>
          <p:cNvSpPr>
            <a:spLocks noGrp="1" noChangeArrowheads="1"/>
          </p:cNvSpPr>
          <p:nvPr>
            <p:ph type="dt" idx="1"/>
          </p:nvPr>
        </p:nvSpPr>
        <p:spPr bwMode="auto">
          <a:xfrm>
            <a:off x="3849688" y="0"/>
            <a:ext cx="3248025"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algn="r" defTabSz="942975">
              <a:spcBef>
                <a:spcPct val="0"/>
              </a:spcBef>
              <a:defRPr sz="1200">
                <a:solidFill>
                  <a:schemeClr val="tx1"/>
                </a:solidFill>
                <a:latin typeface="Arial" pitchFamily="34" charset="0"/>
              </a:defRPr>
            </a:lvl1pPr>
          </a:lstStyle>
          <a:p>
            <a:endParaRPr lang="en-US" dirty="0"/>
          </a:p>
        </p:txBody>
      </p:sp>
      <p:sp>
        <p:nvSpPr>
          <p:cNvPr id="77828"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238125" y="4822825"/>
            <a:ext cx="6623050" cy="45656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noProof="0" dirty="0" err="1"/>
              <a:t>Textmasterformate</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77830" name="Rectangle 6"/>
          <p:cNvSpPr>
            <a:spLocks noGrp="1" noChangeArrowheads="1"/>
          </p:cNvSpPr>
          <p:nvPr>
            <p:ph type="ftr" sz="quarter" idx="4"/>
          </p:nvPr>
        </p:nvSpPr>
        <p:spPr bwMode="auto">
          <a:xfrm>
            <a:off x="0" y="9682163"/>
            <a:ext cx="3249613" cy="550862"/>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defTabSz="942975">
              <a:spcBef>
                <a:spcPct val="0"/>
              </a:spcBef>
              <a:defRPr sz="1200">
                <a:solidFill>
                  <a:schemeClr val="tx1"/>
                </a:solidFill>
                <a:latin typeface="Arial" pitchFamily="34" charset="0"/>
              </a:defRPr>
            </a:lvl1pPr>
          </a:lstStyle>
          <a:p>
            <a:endParaRPr lang="en-US" dirty="0"/>
          </a:p>
        </p:txBody>
      </p:sp>
      <p:sp>
        <p:nvSpPr>
          <p:cNvPr id="77831" name="Rectangle 7"/>
          <p:cNvSpPr>
            <a:spLocks noGrp="1" noChangeArrowheads="1"/>
          </p:cNvSpPr>
          <p:nvPr>
            <p:ph type="sldNum" sz="quarter" idx="5"/>
          </p:nvPr>
        </p:nvSpPr>
        <p:spPr bwMode="auto">
          <a:xfrm>
            <a:off x="3849688" y="9682163"/>
            <a:ext cx="3248025" cy="550862"/>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algn="r" defTabSz="942975">
              <a:spcBef>
                <a:spcPct val="0"/>
              </a:spcBef>
              <a:defRPr sz="1200">
                <a:solidFill>
                  <a:schemeClr val="tx1"/>
                </a:solidFill>
                <a:latin typeface="Siemens Sans" pitchFamily="2" charset="0"/>
              </a:defRPr>
            </a:lvl1pPr>
          </a:lstStyle>
          <a:p>
            <a:r>
              <a:rPr lang="en-US" dirty="0">
                <a:latin typeface="Arial" pitchFamily="34" charset="0"/>
              </a:rPr>
              <a:t>Notice </a:t>
            </a:r>
            <a:fld id="{AD141568-5488-4AC9-B82D-9F5CE1225E2A}" type="slidenum">
              <a:rPr lang="en-US" smtClean="0">
                <a:latin typeface="Arial" pitchFamily="34" charset="0"/>
              </a:rPr>
              <a:pPr/>
              <a:t>‹#›</a:t>
            </a:fld>
            <a:endParaRPr lang="en-US" dirty="0">
              <a:latin typeface="Arial" pitchFamily="34" charset="0"/>
            </a:endParaRPr>
          </a:p>
        </p:txBody>
      </p:sp>
    </p:spTree>
    <p:extLst>
      <p:ext uri="{BB962C8B-B14F-4D97-AF65-F5344CB8AC3E}">
        <p14:creationId xmlns:p14="http://schemas.microsoft.com/office/powerpoint/2010/main" val="2474929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latin typeface="Arial" pitchFamily="34" charset="0"/>
              </a:rPr>
              <a:t>Notice </a:t>
            </a:r>
            <a:fld id="{AD141568-5488-4AC9-B82D-9F5CE1225E2A}" type="slidenum">
              <a:rPr lang="en-US" smtClean="0">
                <a:latin typeface="Arial" pitchFamily="34" charset="0"/>
              </a:rPr>
              <a:pPr/>
              <a:t>78</a:t>
            </a:fld>
            <a:endParaRPr lang="en-US" dirty="0">
              <a:latin typeface="Arial" pitchFamily="34" charset="0"/>
            </a:endParaRPr>
          </a:p>
        </p:txBody>
      </p:sp>
    </p:spTree>
    <p:extLst>
      <p:ext uri="{BB962C8B-B14F-4D97-AF65-F5344CB8AC3E}">
        <p14:creationId xmlns:p14="http://schemas.microsoft.com/office/powerpoint/2010/main" val="12611022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fullscreen (big bar up)" type="title" preserve="1">
  <p:cSld name="Title with Picture">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57350" name="Rectangle 115"/>
          <p:cNvSpPr>
            <a:spLocks noGrp="1" noChangeArrowheads="1"/>
          </p:cNvSpPr>
          <p:nvPr>
            <p:ph type="ctrTitle" hasCustomPrompt="1"/>
          </p:nvPr>
        </p:nvSpPr>
        <p:spPr bwMode="ltGray">
          <a:xfrm>
            <a:off x="250825" y="2376000"/>
            <a:ext cx="8893175" cy="1485567"/>
          </a:xfrm>
          <a:solidFill>
            <a:srgbClr val="233746">
              <a:alpha val="65000"/>
            </a:srgbClr>
          </a:solidFill>
        </p:spPr>
        <p:txBody>
          <a:bodyPr wrap="square" lIns="270000" tIns="144000" rIns="370800" bIns="108000" anchor="b" anchorCtr="0">
            <a:spAutoFit/>
          </a:bodyPr>
          <a:lstStyle>
            <a:lvl1pPr>
              <a:defRPr sz="4000" smtClean="0">
                <a:solidFill>
                  <a:schemeClr val="bg1"/>
                </a:solidFill>
                <a:latin typeface="Arial" pitchFamily="34" charset="0"/>
              </a:defRPr>
            </a:lvl1pPr>
          </a:lstStyle>
          <a:p>
            <a:r>
              <a:rPr lang="en-US" noProof="0" dirty="0"/>
              <a:t>Click to create the presentation title</a:t>
            </a:r>
          </a:p>
        </p:txBody>
      </p:sp>
      <p:sp>
        <p:nvSpPr>
          <p:cNvPr id="57351" name="Rectangle 116"/>
          <p:cNvSpPr>
            <a:spLocks noGrp="1" noChangeArrowheads="1"/>
          </p:cNvSpPr>
          <p:nvPr>
            <p:ph type="subTitle" idx="1" hasCustomPrompt="1"/>
          </p:nvPr>
        </p:nvSpPr>
        <p:spPr bwMode="ltGray">
          <a:xfrm>
            <a:off x="250825" y="3859200"/>
            <a:ext cx="8893175" cy="399144"/>
          </a:xfrm>
          <a:solidFill>
            <a:srgbClr val="233746">
              <a:alpha val="65000"/>
            </a:srgbClr>
          </a:solidFill>
        </p:spPr>
        <p:txBody>
          <a:bodyPr wrap="square" lIns="270000" tIns="18000" bIns="36000" anchor="t" anchorCtr="0">
            <a:noAutofit/>
          </a:bodyPr>
          <a:lstStyle>
            <a:lvl1pPr>
              <a:buNone/>
              <a:defRPr sz="2000" smtClean="0">
                <a:solidFill>
                  <a:schemeClr val="bg1"/>
                </a:solidFill>
                <a:latin typeface="Arial" pitchFamily="34" charset="0"/>
              </a:defRPr>
            </a:lvl1pPr>
          </a:lstStyle>
          <a:p>
            <a:r>
              <a:rPr lang="en-US" noProof="0" dirty="0"/>
              <a:t>Click to create the subhead</a:t>
            </a:r>
          </a:p>
        </p:txBody>
      </p:sp>
      <p:pic>
        <p:nvPicPr>
          <p:cNvPr id="11" name="Grafik 10" descr="SIE_Logo_Layer_Petrol_RGB_A3_76mm.wmf"/>
          <p:cNvPicPr>
            <a:picLocks noChangeAspect="1"/>
          </p:cNvPicPr>
          <p:nvPr userDrawn="1"/>
        </p:nvPicPr>
        <p:blipFill>
          <a:blip r:embed="rId3" cstate="screen"/>
          <a:stretch>
            <a:fillRect/>
          </a:stretch>
        </p:blipFill>
        <p:spPr>
          <a:xfrm>
            <a:off x="539750" y="-4"/>
            <a:ext cx="1728000" cy="967833"/>
          </a:xfrm>
          <a:prstGeom prst="rect">
            <a:avLst/>
          </a:prstGeom>
        </p:spPr>
      </p:pic>
      <p:sp>
        <p:nvSpPr>
          <p:cNvPr id="10"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2124000" bIns="0" anchor="ctr"/>
          <a:lstStyle/>
          <a:p>
            <a:r>
              <a:rPr lang="en-US" sz="1000" b="1" noProof="0" dirty="0">
                <a:solidFill>
                  <a:schemeClr val="bg1"/>
                </a:solidFill>
              </a:rPr>
              <a:t>Unrestricted © Siemens Industry, Inc. 2014  All rights reserved.</a:t>
            </a:r>
          </a:p>
        </p:txBody>
      </p:sp>
      <p:sp>
        <p:nvSpPr>
          <p:cNvPr id="15" name="Text Box 133"/>
          <p:cNvSpPr txBox="1">
            <a:spLocks noChangeArrowheads="1"/>
          </p:cNvSpPr>
          <p:nvPr userDrawn="1"/>
        </p:nvSpPr>
        <p:spPr bwMode="auto">
          <a:xfrm>
            <a:off x="5414906" y="6165851"/>
            <a:ext cx="2987674" cy="431800"/>
          </a:xfrm>
          <a:prstGeom prst="rect">
            <a:avLst/>
          </a:prstGeom>
          <a:noFill/>
          <a:ln w="9525">
            <a:noFill/>
            <a:miter lim="800000"/>
            <a:headEnd/>
            <a:tailEnd/>
          </a:ln>
          <a:effectLst/>
        </p:spPr>
        <p:txBody>
          <a:bodyPr lIns="0" tIns="144000" rIns="396000" bIns="0" anchor="ctr"/>
          <a:lstStyle/>
          <a:p>
            <a:pPr algn="r"/>
            <a:r>
              <a:rPr lang="en-US" sz="1000" b="1" noProof="0" dirty="0" err="1">
                <a:solidFill>
                  <a:schemeClr val="bg1"/>
                </a:solidFill>
              </a:rPr>
              <a:t>usa.siemens.com</a:t>
            </a:r>
            <a:r>
              <a:rPr lang="en-US" sz="1000" b="1" noProof="0" dirty="0">
                <a:solidFill>
                  <a:schemeClr val="bg1"/>
                </a:solidFill>
              </a:rPr>
              <a:t>/drive-technologies</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s" preserve="1" userDrawn="1">
  <p:cSld name="Two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
        <p:nvSpPr>
          <p:cNvPr id="3" name="Inhaltsplatzhalter 2"/>
          <p:cNvSpPr>
            <a:spLocks noGrp="1"/>
          </p:cNvSpPr>
          <p:nvPr>
            <p:ph idx="1" hasCustomPrompt="1"/>
          </p:nvPr>
        </p:nvSpPr>
        <p:spPr>
          <a:xfrm>
            <a:off x="539749" y="1412874"/>
            <a:ext cx="4032251" cy="4752975"/>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Inhaltsplatzhalter 12"/>
          <p:cNvSpPr>
            <a:spLocks noGrp="1"/>
          </p:cNvSpPr>
          <p:nvPr>
            <p:ph sz="quarter" idx="13" hasCustomPrompt="1"/>
          </p:nvPr>
        </p:nvSpPr>
        <p:spPr>
          <a:xfrm>
            <a:off x="4716463" y="1412875"/>
            <a:ext cx="4032250" cy="4752975"/>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
        <p:nvSpPr>
          <p:cNvPr id="3" name="Inhaltsplatzhalter 2"/>
          <p:cNvSpPr>
            <a:spLocks noGrp="1"/>
          </p:cNvSpPr>
          <p:nvPr>
            <p:ph idx="1" hasCustomPrompt="1"/>
          </p:nvPr>
        </p:nvSpPr>
        <p:spPr>
          <a:xfrm>
            <a:off x="539749" y="1412875"/>
            <a:ext cx="6769101" cy="2303464"/>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Inhaltsplatzhalter 12"/>
          <p:cNvSpPr>
            <a:spLocks noGrp="1"/>
          </p:cNvSpPr>
          <p:nvPr>
            <p:ph sz="quarter" idx="13" hasCustomPrompt="1"/>
          </p:nvPr>
        </p:nvSpPr>
        <p:spPr>
          <a:xfrm>
            <a:off x="539751" y="3860800"/>
            <a:ext cx="6769100" cy="2305050"/>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
        <p:nvSpPr>
          <p:cNvPr id="3" name="Inhaltsplatzhalter 2"/>
          <p:cNvSpPr>
            <a:spLocks noGrp="1"/>
          </p:cNvSpPr>
          <p:nvPr>
            <p:ph idx="1" hasCustomPrompt="1"/>
          </p:nvPr>
        </p:nvSpPr>
        <p:spPr>
          <a:xfrm>
            <a:off x="539749" y="1412874"/>
            <a:ext cx="2587621" cy="4752975"/>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Inhaltsplatzhalter 12"/>
          <p:cNvSpPr>
            <a:spLocks noGrp="1"/>
          </p:cNvSpPr>
          <p:nvPr>
            <p:ph sz="quarter" idx="13" hasCustomPrompt="1"/>
          </p:nvPr>
        </p:nvSpPr>
        <p:spPr>
          <a:xfrm>
            <a:off x="3271833" y="1412875"/>
            <a:ext cx="2740030" cy="4752975"/>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Inhaltsplatzhalter 11"/>
          <p:cNvSpPr>
            <a:spLocks noGrp="1"/>
          </p:cNvSpPr>
          <p:nvPr>
            <p:ph sz="quarter" idx="14" hasCustomPrompt="1"/>
          </p:nvPr>
        </p:nvSpPr>
        <p:spPr>
          <a:xfrm>
            <a:off x="6156325" y="1412875"/>
            <a:ext cx="2592388" cy="4752975"/>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objects" preserve="1" userDrawn="1">
  <p:cSld name="Four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
        <p:nvSpPr>
          <p:cNvPr id="3" name="Inhaltsplatzhalter 2"/>
          <p:cNvSpPr>
            <a:spLocks noGrp="1"/>
          </p:cNvSpPr>
          <p:nvPr>
            <p:ph idx="1" hasCustomPrompt="1"/>
          </p:nvPr>
        </p:nvSpPr>
        <p:spPr>
          <a:xfrm>
            <a:off x="539749" y="1412875"/>
            <a:ext cx="4032251" cy="2303464"/>
          </a:xfrm>
        </p:spPr>
        <p:txBody>
          <a:bodyPr/>
          <a:lstStyle>
            <a:lvl3pPr>
              <a:defRPr/>
            </a:lvl3pPr>
            <a:lvl4pPr>
              <a:defRPr/>
            </a:lvl4pPr>
            <a:lvl5pPr>
              <a:defRPr/>
            </a:lvl5p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Inhaltsplatzhalter 12"/>
          <p:cNvSpPr>
            <a:spLocks noGrp="1"/>
          </p:cNvSpPr>
          <p:nvPr>
            <p:ph sz="quarter" idx="13" hasCustomPrompt="1"/>
          </p:nvPr>
        </p:nvSpPr>
        <p:spPr>
          <a:xfrm>
            <a:off x="539751" y="3860800"/>
            <a:ext cx="4032250" cy="2305050"/>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Inhaltsplatzhalter 11"/>
          <p:cNvSpPr>
            <a:spLocks noGrp="1"/>
          </p:cNvSpPr>
          <p:nvPr>
            <p:ph sz="quarter" idx="14" hasCustomPrompt="1"/>
          </p:nvPr>
        </p:nvSpPr>
        <p:spPr>
          <a:xfrm>
            <a:off x="4716463" y="1412875"/>
            <a:ext cx="4032250" cy="2303463"/>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Inhaltsplatzhalter 14"/>
          <p:cNvSpPr>
            <a:spLocks noGrp="1"/>
          </p:cNvSpPr>
          <p:nvPr>
            <p:ph sz="quarter" idx="15" hasCustomPrompt="1"/>
          </p:nvPr>
        </p:nvSpPr>
        <p:spPr>
          <a:xfrm>
            <a:off x="4716463" y="3860800"/>
            <a:ext cx="4032250" cy="2305050"/>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
        <p:nvSpPr>
          <p:cNvPr id="4" name="Textplatzhalter 13"/>
          <p:cNvSpPr>
            <a:spLocks noGrp="1"/>
          </p:cNvSpPr>
          <p:nvPr>
            <p:ph type="body" sz="quarter" idx="13"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
        <p:nvSpPr>
          <p:cNvPr id="3" name="Inhaltsplatzhalter 2"/>
          <p:cNvSpPr>
            <a:spLocks noGrp="1"/>
          </p:cNvSpPr>
          <p:nvPr>
            <p:ph idx="1" hasCustomPrompt="1"/>
          </p:nvPr>
        </p:nvSpPr>
        <p:spPr>
          <a:xfrm>
            <a:off x="539749" y="1412874"/>
            <a:ext cx="6769101" cy="4752975"/>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platzhalter 13"/>
          <p:cNvSpPr>
            <a:spLocks noGrp="1"/>
          </p:cNvSpPr>
          <p:nvPr>
            <p:ph type="body" sz="quarter" idx="13"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
        <p:nvSpPr>
          <p:cNvPr id="3" name="Inhaltsplatzhalter 2"/>
          <p:cNvSpPr>
            <a:spLocks noGrp="1"/>
          </p:cNvSpPr>
          <p:nvPr>
            <p:ph idx="1" hasCustomPrompt="1"/>
          </p:nvPr>
        </p:nvSpPr>
        <p:spPr>
          <a:xfrm>
            <a:off x="539750" y="1412874"/>
            <a:ext cx="3309936" cy="4752975"/>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Inhaltsplatzhalter 12"/>
          <p:cNvSpPr>
            <a:spLocks noGrp="1"/>
          </p:cNvSpPr>
          <p:nvPr>
            <p:ph sz="quarter" idx="13" hasCustomPrompt="1"/>
          </p:nvPr>
        </p:nvSpPr>
        <p:spPr>
          <a:xfrm>
            <a:off x="3994149" y="1412875"/>
            <a:ext cx="3314702" cy="4752975"/>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platzhalter 13"/>
          <p:cNvSpPr>
            <a:spLocks noGrp="1"/>
          </p:cNvSpPr>
          <p:nvPr>
            <p:ph type="body" sz="quarter" idx="14"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
        <p:nvSpPr>
          <p:cNvPr id="3" name="Inhaltsplatzhalter 2"/>
          <p:cNvSpPr>
            <a:spLocks noGrp="1"/>
          </p:cNvSpPr>
          <p:nvPr>
            <p:ph idx="1" hasCustomPrompt="1"/>
          </p:nvPr>
        </p:nvSpPr>
        <p:spPr>
          <a:xfrm>
            <a:off x="539749" y="1412875"/>
            <a:ext cx="6769101" cy="2303464"/>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Inhaltsplatzhalter 12"/>
          <p:cNvSpPr>
            <a:spLocks noGrp="1"/>
          </p:cNvSpPr>
          <p:nvPr>
            <p:ph sz="quarter" idx="13" hasCustomPrompt="1"/>
          </p:nvPr>
        </p:nvSpPr>
        <p:spPr>
          <a:xfrm>
            <a:off x="539751" y="3860800"/>
            <a:ext cx="6769100" cy="2305050"/>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platzhalter 13"/>
          <p:cNvSpPr>
            <a:spLocks noGrp="1"/>
          </p:cNvSpPr>
          <p:nvPr>
            <p:ph type="body" sz="quarter" idx="14"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4 objects + Naviga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
        <p:nvSpPr>
          <p:cNvPr id="3" name="Inhaltsplatzhalter 2"/>
          <p:cNvSpPr>
            <a:spLocks noGrp="1"/>
          </p:cNvSpPr>
          <p:nvPr>
            <p:ph idx="1" hasCustomPrompt="1"/>
          </p:nvPr>
        </p:nvSpPr>
        <p:spPr>
          <a:xfrm>
            <a:off x="539750" y="1412875"/>
            <a:ext cx="3309936" cy="2303464"/>
          </a:xfrm>
        </p:spPr>
        <p:txBody>
          <a:bodyPr/>
          <a:lstStyle>
            <a:lvl1pPr>
              <a:defRPr baseline="0"/>
            </a:lvl1p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Inhaltsplatzhalter 12"/>
          <p:cNvSpPr>
            <a:spLocks noGrp="1"/>
          </p:cNvSpPr>
          <p:nvPr>
            <p:ph sz="quarter" idx="13" hasCustomPrompt="1"/>
          </p:nvPr>
        </p:nvSpPr>
        <p:spPr>
          <a:xfrm>
            <a:off x="539751" y="3860800"/>
            <a:ext cx="3309934" cy="2305050"/>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Inhaltsplatzhalter 11"/>
          <p:cNvSpPr>
            <a:spLocks noGrp="1"/>
          </p:cNvSpPr>
          <p:nvPr>
            <p:ph sz="quarter" idx="14" hasCustomPrompt="1"/>
          </p:nvPr>
        </p:nvSpPr>
        <p:spPr>
          <a:xfrm>
            <a:off x="3994149" y="1412875"/>
            <a:ext cx="3314702" cy="2303463"/>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Inhaltsplatzhalter 14"/>
          <p:cNvSpPr>
            <a:spLocks noGrp="1"/>
          </p:cNvSpPr>
          <p:nvPr>
            <p:ph sz="quarter" idx="15" hasCustomPrompt="1"/>
          </p:nvPr>
        </p:nvSpPr>
        <p:spPr>
          <a:xfrm>
            <a:off x="3994149" y="3860800"/>
            <a:ext cx="3314702" cy="2305050"/>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platzhalter 13"/>
          <p:cNvSpPr>
            <a:spLocks noGrp="1"/>
          </p:cNvSpPr>
          <p:nvPr>
            <p:ph type="body" sz="quarter" idx="16" hasCustomPrompt="1"/>
          </p:nvPr>
        </p:nvSpPr>
        <p:spPr>
          <a:xfrm>
            <a:off x="7452713" y="1412875"/>
            <a:ext cx="1296000" cy="4752975"/>
          </a:xfrm>
        </p:spPr>
        <p:txBody>
          <a:bodyPr/>
          <a:lstStyle>
            <a:lvl1pPr marL="144000" indent="-144000">
              <a:lnSpc>
                <a:spcPct val="100000"/>
              </a:lnSpc>
              <a:spcBef>
                <a:spcPts val="400"/>
              </a:spcBef>
              <a:spcAft>
                <a:spcPts val="400"/>
              </a:spcAft>
              <a:buSzPct val="70000"/>
              <a:buFont typeface="Arial" pitchFamily="34" charset="0"/>
              <a:buChar char="►"/>
              <a:defRPr sz="1200">
                <a:solidFill>
                  <a:schemeClr val="accent1"/>
                </a:solidFill>
              </a:defRPr>
            </a:lvl1pPr>
            <a:lvl2pPr marL="144000" indent="-144000">
              <a:lnSpc>
                <a:spcPct val="100000"/>
              </a:lnSpc>
              <a:spcBef>
                <a:spcPts val="400"/>
              </a:spcBef>
              <a:spcAft>
                <a:spcPts val="400"/>
              </a:spcAft>
              <a:buClrTx/>
              <a:buSzPct val="70000"/>
              <a:buFont typeface="Arial" pitchFamily="34" charset="0"/>
              <a:buChar char="►"/>
              <a:defRPr sz="1200">
                <a:solidFill>
                  <a:schemeClr val="accent4"/>
                </a:solidFill>
              </a:defRPr>
            </a:lvl2pPr>
            <a:lvl3pPr marL="288000" indent="-144000">
              <a:lnSpc>
                <a:spcPct val="100000"/>
              </a:lnSpc>
              <a:spcBef>
                <a:spcPts val="300"/>
              </a:spcBef>
              <a:spcAft>
                <a:spcPts val="300"/>
              </a:spcAft>
              <a:buSzPct val="70000"/>
              <a:buFont typeface="Arial" pitchFamily="34" charset="0"/>
              <a:buChar char="►"/>
              <a:defRPr sz="1000">
                <a:solidFill>
                  <a:schemeClr val="accent1"/>
                </a:solidFill>
              </a:defRPr>
            </a:lvl3pPr>
            <a:lvl4pPr marL="288000" indent="-144000">
              <a:lnSpc>
                <a:spcPct val="100000"/>
              </a:lnSpc>
              <a:spcBef>
                <a:spcPts val="300"/>
              </a:spcBef>
              <a:spcAft>
                <a:spcPts val="300"/>
              </a:spcAft>
              <a:buClrTx/>
              <a:buSzPct val="70000"/>
              <a:buFont typeface="Arial" pitchFamily="34" charset="0"/>
              <a:buChar char="►"/>
              <a:defRPr sz="1000">
                <a:solidFill>
                  <a:schemeClr val="accent4"/>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53962" y="50844"/>
            <a:ext cx="3709357" cy="487038"/>
          </a:xfrm>
          <a:prstGeom prst="rect">
            <a:avLst/>
          </a:prstGeom>
          <a:solidFill>
            <a:schemeClr val="bg2">
              <a:lumMod val="85000"/>
            </a:schemeClr>
          </a:solidFill>
          <a:effectLst>
            <a:outerShdw blurRad="50800" dist="38100" dir="2700000" algn="tl" rotWithShape="0">
              <a:prstClr val="black">
                <a:alpha val="40000"/>
              </a:prstClr>
            </a:outerShdw>
          </a:effectLst>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825807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big bar up)" type="title" preserve="1">
  <p:cSld name="Sub-Section Slide with Picture">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auto">
          <a:xfrm>
            <a:off x="0" y="5160605"/>
            <a:ext cx="9144000" cy="1694220"/>
          </a:xfrm>
          <a:prstGeom prst="rect">
            <a:avLst/>
          </a:prstGeom>
          <a:solidFill>
            <a:srgbClr val="FFFFFF"/>
          </a:solidFill>
          <a:ln w="9525">
            <a:noFill/>
            <a:miter lim="800000"/>
            <a:headEnd/>
            <a:tailEnd/>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57350" name="Rectangle 115"/>
          <p:cNvSpPr>
            <a:spLocks noGrp="1" noChangeArrowheads="1"/>
          </p:cNvSpPr>
          <p:nvPr>
            <p:ph type="ctrTitle" hasCustomPrompt="1"/>
          </p:nvPr>
        </p:nvSpPr>
        <p:spPr bwMode="gray">
          <a:xfrm>
            <a:off x="250825" y="3676989"/>
            <a:ext cx="8893175" cy="1485567"/>
          </a:xfrm>
          <a:solidFill>
            <a:srgbClr val="233746">
              <a:alpha val="65000"/>
            </a:srgbClr>
          </a:solidFill>
        </p:spPr>
        <p:txBody>
          <a:bodyPr wrap="square" lIns="270000" tIns="144000" rIns="370800" bIns="108000" anchor="b" anchorCtr="0">
            <a:spAutoFit/>
          </a:bodyPr>
          <a:lstStyle>
            <a:lvl1pPr>
              <a:defRPr sz="4000" smtClean="0">
                <a:solidFill>
                  <a:schemeClr val="bg1"/>
                </a:solidFill>
                <a:latin typeface="Arial" pitchFamily="34" charset="0"/>
              </a:defRPr>
            </a:lvl1pPr>
          </a:lstStyle>
          <a:p>
            <a:r>
              <a:rPr lang="en-US" noProof="0" dirty="0"/>
              <a:t>Click to Create the Sub-Section Title</a:t>
            </a:r>
          </a:p>
        </p:txBody>
      </p:sp>
      <p:sp>
        <p:nvSpPr>
          <p:cNvPr id="57351" name="Rectangle 116"/>
          <p:cNvSpPr>
            <a:spLocks noGrp="1" noChangeArrowheads="1"/>
          </p:cNvSpPr>
          <p:nvPr>
            <p:ph type="subTitle" idx="1" hasCustomPrompt="1"/>
          </p:nvPr>
        </p:nvSpPr>
        <p:spPr bwMode="gray">
          <a:xfrm>
            <a:off x="250825" y="5162557"/>
            <a:ext cx="8893175" cy="393082"/>
          </a:xfrm>
          <a:solidFill>
            <a:srgbClr val="879BAA"/>
          </a:solidFill>
        </p:spPr>
        <p:txBody>
          <a:bodyPr wrap="square" lIns="270000" tIns="18000" bIns="36000" anchor="t" anchorCtr="0">
            <a:noAutofit/>
          </a:bodyPr>
          <a:lstStyle>
            <a:lvl1pPr>
              <a:buNone/>
              <a:defRPr sz="2000" smtClean="0">
                <a:solidFill>
                  <a:schemeClr val="bg1"/>
                </a:solidFill>
                <a:latin typeface="Arial" pitchFamily="34" charset="0"/>
              </a:defRPr>
            </a:lvl1pPr>
          </a:lstStyle>
          <a:p>
            <a:r>
              <a:rPr lang="en-US" noProof="0" dirty="0"/>
              <a:t>Click to create the presentation title or section subhead</a:t>
            </a:r>
          </a:p>
        </p:txBody>
      </p:sp>
      <p:pic>
        <p:nvPicPr>
          <p:cNvPr id="11" name="Grafik 10" descr="SIE_Logo_Layer_Petrol_RGB_A3_76mm.wmf"/>
          <p:cNvPicPr>
            <a:picLocks noChangeAspect="1"/>
          </p:cNvPicPr>
          <p:nvPr userDrawn="1"/>
        </p:nvPicPr>
        <p:blipFill>
          <a:blip r:embed="rId3" cstate="screen"/>
          <a:stretch>
            <a:fillRect/>
          </a:stretch>
        </p:blipFill>
        <p:spPr>
          <a:xfrm>
            <a:off x="539750" y="-4"/>
            <a:ext cx="1728000" cy="967833"/>
          </a:xfrm>
          <a:prstGeom prst="rect">
            <a:avLst/>
          </a:prstGeom>
        </p:spPr>
      </p:pic>
      <p:sp>
        <p:nvSpPr>
          <p:cNvPr id="8"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0" bIns="0" anchor="ctr"/>
          <a:lstStyle/>
          <a:p>
            <a:pPr>
              <a:tabLst>
                <a:tab pos="8231188" algn="r"/>
              </a:tabLst>
            </a:pPr>
            <a:r>
              <a:rPr lang="en-US" sz="1000" b="1" noProof="0" dirty="0">
                <a:solidFill>
                  <a:schemeClr val="accent1"/>
                </a:solidFill>
              </a:rPr>
              <a:t>Unrestricted © Siemens Industry, Inc. 2014 All rights reserved.</a:t>
            </a:r>
          </a:p>
        </p:txBody>
      </p:sp>
      <p:sp>
        <p:nvSpPr>
          <p:cNvPr id="9" name="Textfeld 11"/>
          <p:cNvSpPr txBox="1"/>
          <p:nvPr userDrawn="1"/>
        </p:nvSpPr>
        <p:spPr>
          <a:xfrm>
            <a:off x="0" y="6598800"/>
            <a:ext cx="1249351" cy="259200"/>
          </a:xfrm>
          <a:prstGeom prst="rect">
            <a:avLst/>
          </a:prstGeom>
          <a:noFill/>
        </p:spPr>
        <p:txBody>
          <a:bodyPr wrap="square" lIns="540000" tIns="0" rIns="0" bIns="115200" rtlCol="0" anchor="t" anchorCtr="0">
            <a:noAutofit/>
          </a:bodyPr>
          <a:lstStyle/>
          <a:p>
            <a:pPr>
              <a:lnSpc>
                <a:spcPct val="110000"/>
              </a:lnSpc>
              <a:spcBef>
                <a:spcPts val="0"/>
              </a:spcBef>
            </a:pPr>
            <a:r>
              <a:rPr lang="en-US" sz="1000" noProof="0" dirty="0">
                <a:solidFill>
                  <a:schemeClr val="tx1"/>
                </a:solidFill>
              </a:rPr>
              <a:t>Page </a:t>
            </a:r>
            <a:fld id="{91E7552C-A157-4A4F-8E99-698C0325FC94}" type="slidenum">
              <a:rPr lang="en-US" sz="1000" noProof="0" smtClean="0">
                <a:solidFill>
                  <a:schemeClr val="tx1"/>
                </a:solidFill>
              </a:rPr>
              <a:pPr>
                <a:lnSpc>
                  <a:spcPct val="110000"/>
                </a:lnSpc>
                <a:spcBef>
                  <a:spcPts val="0"/>
                </a:spcBef>
              </a:pPr>
              <a:t>‹#›</a:t>
            </a:fld>
            <a:endParaRPr lang="en-US" sz="1000" noProof="0" dirty="0">
              <a:solidFill>
                <a:schemeClr val="tx1"/>
              </a:solidFill>
            </a:endParaRPr>
          </a:p>
        </p:txBody>
      </p:sp>
      <p:sp>
        <p:nvSpPr>
          <p:cNvPr id="12" name="Textfeld 13"/>
          <p:cNvSpPr txBox="1"/>
          <p:nvPr userDrawn="1"/>
        </p:nvSpPr>
        <p:spPr>
          <a:xfrm>
            <a:off x="2693980" y="6626232"/>
            <a:ext cx="6450019" cy="259200"/>
          </a:xfrm>
          <a:prstGeom prst="rect">
            <a:avLst/>
          </a:prstGeom>
          <a:noFill/>
        </p:spPr>
        <p:txBody>
          <a:bodyPr wrap="square" lIns="0" tIns="0" rIns="370800" bIns="115200" rtlCol="0" anchor="b" anchorCtr="0">
            <a:noAutofit/>
          </a:bodyPr>
          <a:lstStyle/>
          <a:p>
            <a:pPr algn="r">
              <a:lnSpc>
                <a:spcPct val="110000"/>
              </a:lnSpc>
              <a:spcBef>
                <a:spcPts val="0"/>
              </a:spcBef>
            </a:pPr>
            <a:r>
              <a:rPr lang="en-US" sz="1000" noProof="0" dirty="0">
                <a:solidFill>
                  <a:schemeClr val="tx1"/>
                </a:solidFill>
              </a:rPr>
              <a:t>Motion Control &amp; Low Voltage Drives</a:t>
            </a:r>
          </a:p>
          <a:p>
            <a:pPr algn="r">
              <a:lnSpc>
                <a:spcPct val="110000"/>
              </a:lnSpc>
              <a:spcBef>
                <a:spcPts val="0"/>
              </a:spcBef>
            </a:pPr>
            <a:endParaRPr lang="en-US" sz="1000" noProof="0" dirty="0">
              <a:solidFill>
                <a:schemeClr val="tx1"/>
              </a:solidFill>
            </a:endParaRPr>
          </a:p>
        </p:txBody>
      </p:sp>
      <p:sp>
        <p:nvSpPr>
          <p:cNvPr id="13" name="Textfeld 12"/>
          <p:cNvSpPr txBox="1"/>
          <p:nvPr userDrawn="1"/>
        </p:nvSpPr>
        <p:spPr>
          <a:xfrm>
            <a:off x="0" y="6598800"/>
            <a:ext cx="7020306" cy="259200"/>
          </a:xfrm>
          <a:prstGeom prst="rect">
            <a:avLst/>
          </a:prstGeom>
          <a:noFill/>
        </p:spPr>
        <p:txBody>
          <a:bodyPr wrap="square" lIns="1476000" tIns="0" rIns="0" bIns="115200" rtlCol="0">
            <a:noAutofit/>
          </a:bodyPr>
          <a:lstStyle/>
          <a:p>
            <a:pPr>
              <a:lnSpc>
                <a:spcPct val="110000"/>
              </a:lnSpc>
              <a:spcBef>
                <a:spcPts val="0"/>
              </a:spcBef>
              <a:tabLst>
                <a:tab pos="2974975" algn="l"/>
              </a:tabLst>
            </a:pPr>
            <a:endParaRPr lang="en-US" sz="1000" b="1" noProof="0" dirty="0">
              <a:solidFill>
                <a:schemeClr val="tx1"/>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fullscreen (big bar up)" type="title" preserve="1">
  <p:cSld name="Main Title Slide - Blank">
    <p:bg>
      <p:bgPr>
        <a:solidFill>
          <a:srgbClr val="D7D7CD"/>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3864579"/>
            <a:ext cx="9144000" cy="2990246"/>
          </a:xfrm>
          <a:prstGeom prst="rect">
            <a:avLst/>
          </a:prstGeom>
          <a:solidFill>
            <a:srgbClr val="FFFFFF"/>
          </a:solidFill>
          <a:ln w="9525">
            <a:noFill/>
            <a:miter lim="800000"/>
            <a:headEnd/>
            <a:tailEnd/>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a:solidFill>
                <a:schemeClr val="tx1"/>
              </a:solidFill>
            </a:endParaRPr>
          </a:p>
        </p:txBody>
      </p:sp>
      <p:sp>
        <p:nvSpPr>
          <p:cNvPr id="57350" name="Rectangle 115"/>
          <p:cNvSpPr>
            <a:spLocks noGrp="1" noChangeArrowheads="1"/>
          </p:cNvSpPr>
          <p:nvPr>
            <p:ph type="ctrTitle" hasCustomPrompt="1"/>
          </p:nvPr>
        </p:nvSpPr>
        <p:spPr bwMode="ltGray">
          <a:xfrm>
            <a:off x="250825" y="2376000"/>
            <a:ext cx="8893175" cy="1485567"/>
          </a:xfrm>
          <a:solidFill>
            <a:srgbClr val="233746">
              <a:alpha val="65000"/>
            </a:srgbClr>
          </a:solidFill>
        </p:spPr>
        <p:txBody>
          <a:bodyPr wrap="square" lIns="270000" tIns="144000" rIns="370800" bIns="108000" anchor="b" anchorCtr="0">
            <a:spAutoFit/>
          </a:bodyPr>
          <a:lstStyle>
            <a:lvl1pPr>
              <a:defRPr sz="4000" smtClean="0">
                <a:solidFill>
                  <a:schemeClr val="bg1"/>
                </a:solidFill>
                <a:latin typeface="Arial" pitchFamily="34" charset="0"/>
              </a:defRPr>
            </a:lvl1pPr>
          </a:lstStyle>
          <a:p>
            <a:r>
              <a:rPr lang="en-US" noProof="0" dirty="0"/>
              <a:t>Click to Create The Presentation Title</a:t>
            </a:r>
          </a:p>
        </p:txBody>
      </p:sp>
      <p:sp>
        <p:nvSpPr>
          <p:cNvPr id="57351" name="Rectangle 116"/>
          <p:cNvSpPr>
            <a:spLocks noGrp="1" noChangeArrowheads="1"/>
          </p:cNvSpPr>
          <p:nvPr>
            <p:ph type="subTitle" idx="1" hasCustomPrompt="1"/>
          </p:nvPr>
        </p:nvSpPr>
        <p:spPr bwMode="ltGray">
          <a:xfrm>
            <a:off x="250825" y="3859200"/>
            <a:ext cx="8893175" cy="399144"/>
          </a:xfrm>
          <a:solidFill>
            <a:srgbClr val="879BAA">
              <a:alpha val="65000"/>
            </a:srgbClr>
          </a:solidFill>
        </p:spPr>
        <p:txBody>
          <a:bodyPr wrap="square" lIns="270000" tIns="18000" bIns="36000" anchor="t" anchorCtr="0">
            <a:noAutofit/>
          </a:bodyPr>
          <a:lstStyle>
            <a:lvl1pPr>
              <a:buNone/>
              <a:defRPr sz="2000" smtClean="0">
                <a:solidFill>
                  <a:schemeClr val="bg1"/>
                </a:solidFill>
                <a:latin typeface="Arial" pitchFamily="34" charset="0"/>
              </a:defRPr>
            </a:lvl1pPr>
          </a:lstStyle>
          <a:p>
            <a:r>
              <a:rPr lang="en-US" noProof="0" dirty="0"/>
              <a:t>Click to create the subhead</a:t>
            </a:r>
          </a:p>
        </p:txBody>
      </p:sp>
      <p:pic>
        <p:nvPicPr>
          <p:cNvPr id="11" name="Grafik 10" descr="SIE_Logo_Layer_Petrol_RGB_A3_76mm.wmf"/>
          <p:cNvPicPr>
            <a:picLocks noChangeAspect="1"/>
          </p:cNvPicPr>
          <p:nvPr userDrawn="1"/>
        </p:nvPicPr>
        <p:blipFill>
          <a:blip r:embed="rId2" cstate="screen"/>
          <a:stretch>
            <a:fillRect/>
          </a:stretch>
        </p:blipFill>
        <p:spPr>
          <a:xfrm>
            <a:off x="539750" y="-4"/>
            <a:ext cx="1728000" cy="967833"/>
          </a:xfrm>
          <a:prstGeom prst="rect">
            <a:avLst/>
          </a:prstGeom>
        </p:spPr>
      </p:pic>
      <p:sp>
        <p:nvSpPr>
          <p:cNvPr id="10"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2124000" bIns="0" anchor="ctr"/>
          <a:lstStyle/>
          <a:p>
            <a:pPr>
              <a:tabLst>
                <a:tab pos="8231188" algn="r"/>
              </a:tabLst>
            </a:pPr>
            <a:r>
              <a:rPr lang="en-US" sz="1000" b="1" noProof="0" dirty="0">
                <a:solidFill>
                  <a:schemeClr val="accent1"/>
                </a:solidFill>
              </a:rPr>
              <a:t>Unrestricted © Siemens Industry, Inc. 2014  All rights reserved.</a:t>
            </a:r>
          </a:p>
        </p:txBody>
      </p:sp>
      <p:sp>
        <p:nvSpPr>
          <p:cNvPr id="15" name="Text Box 133"/>
          <p:cNvSpPr txBox="1">
            <a:spLocks noChangeArrowheads="1"/>
          </p:cNvSpPr>
          <p:nvPr userDrawn="1"/>
        </p:nvSpPr>
        <p:spPr bwMode="auto">
          <a:xfrm>
            <a:off x="6156326" y="6165851"/>
            <a:ext cx="2987674" cy="431800"/>
          </a:xfrm>
          <a:prstGeom prst="rect">
            <a:avLst/>
          </a:prstGeom>
          <a:noFill/>
          <a:ln w="9525">
            <a:noFill/>
            <a:miter lim="800000"/>
            <a:headEnd/>
            <a:tailEnd/>
          </a:ln>
          <a:effectLst/>
        </p:spPr>
        <p:txBody>
          <a:bodyPr lIns="0" tIns="144000" rIns="396000" bIns="0" anchor="ctr"/>
          <a:lstStyle/>
          <a:p>
            <a:pPr algn="r"/>
            <a:r>
              <a:rPr lang="en-US" sz="1000" b="1" noProof="0" dirty="0" err="1">
                <a:solidFill>
                  <a:srgbClr val="000000"/>
                </a:solidFill>
              </a:rPr>
              <a:t>usa.siemens.com</a:t>
            </a:r>
            <a:r>
              <a:rPr lang="en-US" sz="1000" b="1" noProof="0" dirty="0">
                <a:solidFill>
                  <a:srgbClr val="000000"/>
                </a:solidFill>
              </a:rPr>
              <a:t>/drive-technologies</a:t>
            </a:r>
          </a:p>
        </p:txBody>
      </p:sp>
    </p:spTree>
    <p:extLst>
      <p:ext uri="{BB962C8B-B14F-4D97-AF65-F5344CB8AC3E}">
        <p14:creationId xmlns:p14="http://schemas.microsoft.com/office/powerpoint/2010/main" val="39932521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hapter title (big bar up)" type="title" preserve="1">
  <p:cSld name="Sub-Section Title Slide - Blank">
    <p:bg>
      <p:bgPr>
        <a:solidFill>
          <a:srgbClr val="D7D7CD"/>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0" y="5160605"/>
            <a:ext cx="9144000" cy="1694220"/>
          </a:xfrm>
          <a:prstGeom prst="rect">
            <a:avLst/>
          </a:prstGeom>
          <a:solidFill>
            <a:srgbClr val="FFFFFF"/>
          </a:solidFill>
          <a:ln w="9525">
            <a:noFill/>
            <a:miter lim="800000"/>
            <a:headEnd/>
            <a:tailEnd/>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57350" name="Rectangle 115"/>
          <p:cNvSpPr>
            <a:spLocks noGrp="1" noChangeArrowheads="1"/>
          </p:cNvSpPr>
          <p:nvPr>
            <p:ph type="ctrTitle" hasCustomPrompt="1"/>
          </p:nvPr>
        </p:nvSpPr>
        <p:spPr bwMode="gray">
          <a:xfrm>
            <a:off x="250825" y="3676989"/>
            <a:ext cx="8893175" cy="1485567"/>
          </a:xfrm>
          <a:solidFill>
            <a:srgbClr val="233746">
              <a:alpha val="65000"/>
            </a:srgbClr>
          </a:solidFill>
        </p:spPr>
        <p:txBody>
          <a:bodyPr wrap="square" lIns="270000" tIns="144000" rIns="370800" bIns="108000" anchor="b" anchorCtr="0">
            <a:spAutoFit/>
          </a:bodyPr>
          <a:lstStyle>
            <a:lvl1pPr>
              <a:defRPr sz="4000" smtClean="0">
                <a:solidFill>
                  <a:schemeClr val="bg1"/>
                </a:solidFill>
                <a:latin typeface="Arial" pitchFamily="34" charset="0"/>
              </a:defRPr>
            </a:lvl1pPr>
          </a:lstStyle>
          <a:p>
            <a:r>
              <a:rPr lang="en-US" noProof="0" dirty="0"/>
              <a:t>Click to Create the Sub-Section Title</a:t>
            </a:r>
          </a:p>
        </p:txBody>
      </p:sp>
      <p:sp>
        <p:nvSpPr>
          <p:cNvPr id="57351" name="Rectangle 116"/>
          <p:cNvSpPr>
            <a:spLocks noGrp="1" noChangeArrowheads="1"/>
          </p:cNvSpPr>
          <p:nvPr>
            <p:ph type="subTitle" idx="1" hasCustomPrompt="1"/>
          </p:nvPr>
        </p:nvSpPr>
        <p:spPr bwMode="gray">
          <a:xfrm>
            <a:off x="250825" y="5162557"/>
            <a:ext cx="8893175" cy="393082"/>
          </a:xfrm>
          <a:solidFill>
            <a:srgbClr val="879BAA"/>
          </a:solidFill>
        </p:spPr>
        <p:txBody>
          <a:bodyPr wrap="square" lIns="270000" tIns="18000" bIns="36000" anchor="t" anchorCtr="0">
            <a:noAutofit/>
          </a:bodyPr>
          <a:lstStyle>
            <a:lvl1pPr>
              <a:buNone/>
              <a:defRPr sz="2000" smtClean="0">
                <a:solidFill>
                  <a:schemeClr val="bg1"/>
                </a:solidFill>
                <a:latin typeface="Arial" pitchFamily="34" charset="0"/>
              </a:defRPr>
            </a:lvl1pPr>
          </a:lstStyle>
          <a:p>
            <a:r>
              <a:rPr lang="en-US" noProof="0" dirty="0"/>
              <a:t>Click to create the presentation title or section subhead</a:t>
            </a:r>
          </a:p>
        </p:txBody>
      </p:sp>
      <p:pic>
        <p:nvPicPr>
          <p:cNvPr id="12" name="Picture 7" descr="sie_logo_layer_petrol_rgb"/>
          <p:cNvPicPr>
            <a:picLocks noChangeAspect="1" noChangeArrowheads="1"/>
          </p:cNvPicPr>
          <p:nvPr userDrawn="1"/>
        </p:nvPicPr>
        <p:blipFill>
          <a:blip r:embed="rId2" cstate="screen"/>
          <a:srcRect/>
          <a:stretch>
            <a:fillRect/>
          </a:stretch>
        </p:blipFill>
        <p:spPr bwMode="auto">
          <a:xfrm>
            <a:off x="7308850" y="0"/>
            <a:ext cx="1439863" cy="804863"/>
          </a:xfrm>
          <a:prstGeom prst="rect">
            <a:avLst/>
          </a:prstGeom>
          <a:noFill/>
        </p:spPr>
      </p:pic>
      <p:sp>
        <p:nvSpPr>
          <p:cNvPr id="13"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0" bIns="0" anchor="ctr"/>
          <a:lstStyle/>
          <a:p>
            <a:pPr>
              <a:tabLst>
                <a:tab pos="8231188" algn="r"/>
              </a:tabLst>
            </a:pPr>
            <a:r>
              <a:rPr lang="en-US" sz="1000" b="1" noProof="0" dirty="0">
                <a:solidFill>
                  <a:schemeClr val="accent1"/>
                </a:solidFill>
              </a:rPr>
              <a:t>Unrestricted © Siemens Industry, Inc. 2014  All rights reserved.</a:t>
            </a:r>
          </a:p>
        </p:txBody>
      </p:sp>
      <p:sp>
        <p:nvSpPr>
          <p:cNvPr id="15" name="Textfeld 11"/>
          <p:cNvSpPr txBox="1"/>
          <p:nvPr userDrawn="1"/>
        </p:nvSpPr>
        <p:spPr>
          <a:xfrm>
            <a:off x="0" y="6598800"/>
            <a:ext cx="1249351" cy="259200"/>
          </a:xfrm>
          <a:prstGeom prst="rect">
            <a:avLst/>
          </a:prstGeom>
          <a:noFill/>
        </p:spPr>
        <p:txBody>
          <a:bodyPr wrap="square" lIns="540000" tIns="0" rIns="0" bIns="115200" rtlCol="0" anchor="t" anchorCtr="0">
            <a:noAutofit/>
          </a:bodyPr>
          <a:lstStyle/>
          <a:p>
            <a:pPr>
              <a:lnSpc>
                <a:spcPct val="110000"/>
              </a:lnSpc>
              <a:spcBef>
                <a:spcPts val="0"/>
              </a:spcBef>
            </a:pPr>
            <a:r>
              <a:rPr lang="en-US" sz="1000" noProof="0" dirty="0">
                <a:solidFill>
                  <a:schemeClr val="tx1"/>
                </a:solidFill>
              </a:rPr>
              <a:t>Page </a:t>
            </a:r>
            <a:fld id="{91E7552C-A157-4A4F-8E99-698C0325FC94}" type="slidenum">
              <a:rPr lang="en-US" sz="1000" noProof="0" smtClean="0">
                <a:solidFill>
                  <a:schemeClr val="tx1"/>
                </a:solidFill>
              </a:rPr>
              <a:pPr>
                <a:lnSpc>
                  <a:spcPct val="110000"/>
                </a:lnSpc>
                <a:spcBef>
                  <a:spcPts val="0"/>
                </a:spcBef>
              </a:pPr>
              <a:t>‹#›</a:t>
            </a:fld>
            <a:endParaRPr lang="en-US" sz="1000" noProof="0" dirty="0">
              <a:solidFill>
                <a:schemeClr val="tx1"/>
              </a:solidFill>
            </a:endParaRPr>
          </a:p>
        </p:txBody>
      </p:sp>
      <p:sp>
        <p:nvSpPr>
          <p:cNvPr id="16" name="Textfeld 13"/>
          <p:cNvSpPr txBox="1"/>
          <p:nvPr userDrawn="1"/>
        </p:nvSpPr>
        <p:spPr>
          <a:xfrm>
            <a:off x="2693980" y="6626232"/>
            <a:ext cx="6450019" cy="259200"/>
          </a:xfrm>
          <a:prstGeom prst="rect">
            <a:avLst/>
          </a:prstGeom>
          <a:noFill/>
        </p:spPr>
        <p:txBody>
          <a:bodyPr wrap="square" lIns="0" tIns="0" rIns="370800" bIns="115200" rtlCol="0" anchor="b" anchorCtr="0">
            <a:noAutofit/>
          </a:bodyPr>
          <a:lstStyle/>
          <a:p>
            <a:pPr algn="r">
              <a:lnSpc>
                <a:spcPct val="110000"/>
              </a:lnSpc>
              <a:spcBef>
                <a:spcPts val="0"/>
              </a:spcBef>
            </a:pPr>
            <a:r>
              <a:rPr lang="en-US" sz="1000" noProof="0" dirty="0">
                <a:solidFill>
                  <a:schemeClr val="tx1"/>
                </a:solidFill>
              </a:rPr>
              <a:t>Motion Control &amp; Low Voltage Drives</a:t>
            </a:r>
          </a:p>
          <a:p>
            <a:pPr algn="r">
              <a:lnSpc>
                <a:spcPct val="110000"/>
              </a:lnSpc>
              <a:spcBef>
                <a:spcPts val="0"/>
              </a:spcBef>
            </a:pPr>
            <a:r>
              <a:rPr lang="en-US" sz="1000" baseline="0" noProof="0" dirty="0">
                <a:solidFill>
                  <a:schemeClr val="tx1"/>
                </a:solidFill>
              </a:rPr>
              <a:t>.</a:t>
            </a:r>
            <a:endParaRPr lang="en-US" sz="1000" noProof="0" dirty="0">
              <a:solidFill>
                <a:schemeClr val="tx1"/>
              </a:solidFill>
            </a:endParaRPr>
          </a:p>
        </p:txBody>
      </p:sp>
      <p:sp>
        <p:nvSpPr>
          <p:cNvPr id="19" name="Textfeld 12"/>
          <p:cNvSpPr txBox="1"/>
          <p:nvPr userDrawn="1"/>
        </p:nvSpPr>
        <p:spPr>
          <a:xfrm>
            <a:off x="0" y="6598800"/>
            <a:ext cx="7020306" cy="259200"/>
          </a:xfrm>
          <a:prstGeom prst="rect">
            <a:avLst/>
          </a:prstGeom>
          <a:noFill/>
        </p:spPr>
        <p:txBody>
          <a:bodyPr wrap="square" lIns="1476000" tIns="0" rIns="0" bIns="115200" rtlCol="0">
            <a:noAutofit/>
          </a:bodyPr>
          <a:lstStyle/>
          <a:p>
            <a:pPr>
              <a:lnSpc>
                <a:spcPct val="110000"/>
              </a:lnSpc>
              <a:spcBef>
                <a:spcPts val="0"/>
              </a:spcBef>
              <a:tabLst>
                <a:tab pos="2974975" algn="l"/>
              </a:tabLst>
            </a:pPr>
            <a:endParaRPr lang="en-US" sz="1000" b="1" noProof="0" dirty="0">
              <a:solidFill>
                <a:schemeClr val="tx1"/>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 Index/Contact" preserve="1" userDrawn="1">
  <p:cSld name="Image + Index/Conta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
        <p:nvSpPr>
          <p:cNvPr id="5" name="Textplatzhalter 12"/>
          <p:cNvSpPr>
            <a:spLocks noGrp="1"/>
          </p:cNvSpPr>
          <p:nvPr>
            <p:ph type="body" sz="quarter" idx="14" hasCustomPrompt="1"/>
          </p:nvPr>
        </p:nvSpPr>
        <p:spPr bwMode="auto">
          <a:xfrm>
            <a:off x="4724401" y="1390650"/>
            <a:ext cx="4419600" cy="4775201"/>
          </a:xfrm>
          <a:solidFill>
            <a:srgbClr val="D7D7CD"/>
          </a:solidFill>
          <a:ln>
            <a:noFill/>
          </a:ln>
        </p:spPr>
        <p:txBody>
          <a:bodyPr lIns="252000" tIns="144000" rIns="396000" bIns="144000"/>
          <a:lstStyle>
            <a:lvl1pPr marL="0" indent="0">
              <a:lnSpc>
                <a:spcPct val="100000"/>
              </a:lnSpc>
              <a:spcBef>
                <a:spcPts val="500"/>
              </a:spcBef>
              <a:spcAft>
                <a:spcPts val="500"/>
              </a:spcAft>
              <a:buClr>
                <a:srgbClr val="D7D7CD"/>
              </a:buClr>
              <a:buFont typeface="Arial"/>
              <a:buChar char="•"/>
              <a:tabLst>
                <a:tab pos="3787775" algn="r"/>
              </a:tabLst>
              <a:defRPr/>
            </a:lvl1pPr>
            <a:lvl2pPr marL="179388" indent="-177800">
              <a:lnSpc>
                <a:spcPct val="100000"/>
              </a:lnSpc>
              <a:spcBef>
                <a:spcPts val="500"/>
              </a:spcBef>
              <a:spcAft>
                <a:spcPts val="500"/>
              </a:spcAft>
              <a:buFont typeface="Arial" pitchFamily="34" charset="0"/>
              <a:buChar char="•"/>
              <a:tabLst>
                <a:tab pos="3787775" algn="r"/>
              </a:tabLst>
              <a:defRPr b="0"/>
            </a:lvl2pPr>
            <a:lvl3pPr marL="177800" indent="-177800">
              <a:lnSpc>
                <a:spcPct val="100000"/>
              </a:lnSpc>
              <a:spcBef>
                <a:spcPts val="500"/>
              </a:spcBef>
              <a:spcAft>
                <a:spcPts val="500"/>
              </a:spcAft>
              <a:tabLst>
                <a:tab pos="3787775" algn="r"/>
              </a:tabLst>
              <a:defRPr b="1"/>
            </a:lvl3pPr>
            <a:lvl4pPr marL="360363" indent="-179388">
              <a:lnSpc>
                <a:spcPct val="100000"/>
              </a:lnSpc>
              <a:spcBef>
                <a:spcPts val="500"/>
              </a:spcBef>
              <a:spcAft>
                <a:spcPts val="500"/>
              </a:spcAft>
              <a:tabLst>
                <a:tab pos="3787775" algn="r"/>
              </a:tabLst>
              <a:defRPr b="0"/>
            </a:lvl4pPr>
            <a:lvl5pPr marL="357188" indent="-177800">
              <a:lnSpc>
                <a:spcPct val="100000"/>
              </a:lnSpc>
              <a:spcBef>
                <a:spcPts val="500"/>
              </a:spcBef>
              <a:spcAft>
                <a:spcPts val="500"/>
              </a:spcAft>
              <a:tabLst>
                <a:tab pos="3787775" algn="r"/>
              </a:tabLst>
              <a:defRPr b="1" baseline="0"/>
            </a:lvl5pPr>
            <a:lvl6pPr marL="360363" indent="-180975">
              <a:lnSpc>
                <a:spcPct val="100000"/>
              </a:lnSpc>
              <a:spcBef>
                <a:spcPts val="500"/>
              </a:spcBef>
              <a:spcAft>
                <a:spcPts val="500"/>
              </a:spcAft>
              <a:buFont typeface="Arial" pitchFamily="34" charset="0"/>
              <a:buChar char="•"/>
              <a:tabLst>
                <a:tab pos="3787775" algn="r"/>
              </a:tabLst>
              <a:defRPr b="1"/>
            </a:lvl6pPr>
          </a:lstStyle>
          <a:p>
            <a:pPr lvl="0"/>
            <a:r>
              <a:rPr lang="en-US" noProof="0" dirty="0"/>
              <a:t>Click to create contents/contact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390605"/>
            <a:ext cx="4562335" cy="477524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11" name="Textplatzhalter 12"/>
          <p:cNvSpPr>
            <a:spLocks noGrp="1"/>
          </p:cNvSpPr>
          <p:nvPr>
            <p:ph type="body" sz="quarter" idx="14" hasCustomPrompt="1"/>
          </p:nvPr>
        </p:nvSpPr>
        <p:spPr bwMode="auto">
          <a:xfrm>
            <a:off x="4716463" y="1393631"/>
            <a:ext cx="4427537" cy="4752975"/>
          </a:xfrm>
          <a:solidFill>
            <a:srgbClr val="D7D7CD"/>
          </a:solidFill>
        </p:spPr>
        <p:txBody>
          <a:bodyPr lIns="252000" tIns="144000" rIns="396000" bIns="144000"/>
          <a:lstStyle>
            <a:lvl1pPr marL="0" indent="0">
              <a:lnSpc>
                <a:spcPct val="100000"/>
              </a:lnSpc>
              <a:spcBef>
                <a:spcPts val="500"/>
              </a:spcBef>
              <a:spcAft>
                <a:spcPts val="500"/>
              </a:spcAft>
              <a:buClr>
                <a:srgbClr val="D7D7CD"/>
              </a:buClr>
              <a:buFont typeface="Arial"/>
              <a:buChar char="•"/>
              <a:tabLst>
                <a:tab pos="3787775" algn="r"/>
              </a:tabLst>
              <a:defRPr/>
            </a:lvl1pPr>
            <a:lvl2pPr marL="179388" indent="-177800">
              <a:lnSpc>
                <a:spcPct val="100000"/>
              </a:lnSpc>
              <a:spcBef>
                <a:spcPts val="500"/>
              </a:spcBef>
              <a:spcAft>
                <a:spcPts val="500"/>
              </a:spcAft>
              <a:buFont typeface="Arial" pitchFamily="34" charset="0"/>
              <a:buChar char="•"/>
              <a:tabLst>
                <a:tab pos="3787775" algn="r"/>
              </a:tabLst>
              <a:defRPr b="0"/>
            </a:lvl2pPr>
            <a:lvl3pPr marL="177800" indent="-177800">
              <a:lnSpc>
                <a:spcPct val="100000"/>
              </a:lnSpc>
              <a:spcBef>
                <a:spcPts val="500"/>
              </a:spcBef>
              <a:spcAft>
                <a:spcPts val="500"/>
              </a:spcAft>
              <a:tabLst>
                <a:tab pos="3787775" algn="r"/>
              </a:tabLst>
              <a:defRPr b="1"/>
            </a:lvl3pPr>
            <a:lvl4pPr marL="360363" indent="-179388">
              <a:lnSpc>
                <a:spcPct val="100000"/>
              </a:lnSpc>
              <a:spcBef>
                <a:spcPts val="500"/>
              </a:spcBef>
              <a:spcAft>
                <a:spcPts val="500"/>
              </a:spcAft>
              <a:tabLst>
                <a:tab pos="3787775" algn="r"/>
              </a:tabLst>
              <a:defRPr b="0"/>
            </a:lvl4pPr>
            <a:lvl5pPr marL="357188" indent="-177800">
              <a:lnSpc>
                <a:spcPct val="100000"/>
              </a:lnSpc>
              <a:spcBef>
                <a:spcPts val="500"/>
              </a:spcBef>
              <a:spcAft>
                <a:spcPts val="500"/>
              </a:spcAft>
              <a:tabLst>
                <a:tab pos="3787775" algn="r"/>
              </a:tabLst>
              <a:defRPr b="1" baseline="0"/>
            </a:lvl5pPr>
            <a:lvl6pPr marL="360363" indent="-180975">
              <a:lnSpc>
                <a:spcPct val="100000"/>
              </a:lnSpc>
              <a:spcBef>
                <a:spcPts val="500"/>
              </a:spcBef>
              <a:spcAft>
                <a:spcPts val="500"/>
              </a:spcAft>
              <a:buFont typeface="Arial" pitchFamily="34" charset="0"/>
              <a:buChar char="•"/>
              <a:tabLst>
                <a:tab pos="3787775" algn="r"/>
              </a:tabLst>
              <a:defRPr b="1"/>
            </a:lvl6pPr>
          </a:lstStyle>
          <a:p>
            <a:pPr lvl="0"/>
            <a:r>
              <a:rPr lang="en-US" noProof="0" dirty="0"/>
              <a:t>Click to create the contents/contact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
        <p:nvSpPr>
          <p:cNvPr id="13" name="Textplatzhalter 12"/>
          <p:cNvSpPr>
            <a:spLocks noGrp="1"/>
          </p:cNvSpPr>
          <p:nvPr>
            <p:ph type="body" sz="quarter" idx="13" hasCustomPrompt="1"/>
          </p:nvPr>
        </p:nvSpPr>
        <p:spPr>
          <a:xfrm>
            <a:off x="539750" y="1393631"/>
            <a:ext cx="4032250" cy="4752975"/>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object (small)" type="obj" preserve="1">
  <p:cSld name="One object (sma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
        <p:nvSpPr>
          <p:cNvPr id="3" name="Inhaltsplatzhalter 2"/>
          <p:cNvSpPr>
            <a:spLocks noGrp="1"/>
          </p:cNvSpPr>
          <p:nvPr>
            <p:ph idx="1" hasCustomPrompt="1"/>
          </p:nvPr>
        </p:nvSpPr>
        <p:spPr>
          <a:xfrm>
            <a:off x="539749" y="1412874"/>
            <a:ext cx="6769101" cy="4752975"/>
          </a:xfrm>
        </p:spPr>
        <p:txBody>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US" noProof="0" dirty="0"/>
              <a:t>Click to Create the Slide Title</a:t>
            </a:r>
          </a:p>
        </p:txBody>
      </p:sp>
      <p:sp>
        <p:nvSpPr>
          <p:cNvPr id="3" name="Inhaltsplatzhalter 2"/>
          <p:cNvSpPr>
            <a:spLocks noGrp="1"/>
          </p:cNvSpPr>
          <p:nvPr>
            <p:ph idx="1" hasCustomPrompt="1"/>
          </p:nvPr>
        </p:nvSpPr>
        <p:spPr/>
        <p:txBody>
          <a:bodyPr/>
          <a:lstStyle>
            <a:lvl1pPr>
              <a:defRPr/>
            </a:lvl1pPr>
          </a:lstStyle>
          <a:p>
            <a:pPr lvl="0"/>
            <a:r>
              <a:rPr lang="en-US" noProof="0" dirty="0"/>
              <a:t>Click to create a line of text – tab before first character to create a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w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9" name="Text Box 133"/>
          <p:cNvSpPr txBox="1">
            <a:spLocks noChangeArrowheads="1"/>
          </p:cNvSpPr>
          <p:nvPr userDrawn="1"/>
        </p:nvSpPr>
        <p:spPr bwMode="auto">
          <a:xfrm>
            <a:off x="0" y="6165851"/>
            <a:ext cx="9144000" cy="431800"/>
          </a:xfrm>
          <a:prstGeom prst="rect">
            <a:avLst/>
          </a:prstGeom>
          <a:noFill/>
          <a:ln w="9525">
            <a:noFill/>
            <a:miter lim="800000"/>
            <a:headEnd/>
            <a:tailEnd/>
          </a:ln>
          <a:effectLst/>
        </p:spPr>
        <p:txBody>
          <a:bodyPr lIns="540000" tIns="144000" rIns="0" bIns="0" anchor="ctr"/>
          <a:lstStyle/>
          <a:p>
            <a:pPr>
              <a:tabLst>
                <a:tab pos="8231188" algn="r"/>
              </a:tabLst>
            </a:pPr>
            <a:r>
              <a:rPr lang="en-US" sz="1000" b="1" noProof="0" dirty="0">
                <a:solidFill>
                  <a:schemeClr val="accent1"/>
                </a:solidFill>
              </a:rPr>
              <a:t>Unrestricted © Siemens Industry, Inc. 2014  All rights reserved.</a:t>
            </a:r>
          </a:p>
        </p:txBody>
      </p:sp>
      <p:sp>
        <p:nvSpPr>
          <p:cNvPr id="7" name="Rectangle 12"/>
          <p:cNvSpPr>
            <a:spLocks noChangeArrowheads="1"/>
          </p:cNvSpPr>
          <p:nvPr userDrawn="1"/>
        </p:nvSpPr>
        <p:spPr bwMode="gray">
          <a:xfrm>
            <a:off x="0" y="0"/>
            <a:ext cx="9144000" cy="1268413"/>
          </a:xfrm>
          <a:prstGeom prst="rect">
            <a:avLst/>
          </a:prstGeom>
          <a:solidFill>
            <a:schemeClr val="bg2"/>
          </a:solidFill>
          <a:ln w="9525">
            <a:noFill/>
            <a:miter lim="800000"/>
            <a:headEnd/>
            <a:tailEnd/>
          </a:ln>
          <a:effectLst/>
        </p:spPr>
        <p:txBody>
          <a:bodyPr wrap="none" anchor="ctr"/>
          <a:lstStyle/>
          <a:p>
            <a:endParaRPr lang="en-US" noProof="0"/>
          </a:p>
        </p:txBody>
      </p:sp>
      <p:sp>
        <p:nvSpPr>
          <p:cNvPr id="3078" name="Rectangle 115"/>
          <p:cNvSpPr>
            <a:spLocks noGrp="1" noChangeArrowheads="1"/>
          </p:cNvSpPr>
          <p:nvPr>
            <p:ph type="title"/>
          </p:nvPr>
        </p:nvSpPr>
        <p:spPr bwMode="auto">
          <a:xfrm>
            <a:off x="0" y="0"/>
            <a:ext cx="9144000" cy="1262055"/>
          </a:xfrm>
          <a:prstGeom prst="rect">
            <a:avLst/>
          </a:prstGeom>
          <a:noFill/>
          <a:ln w="9525">
            <a:noFill/>
            <a:miter lim="800000"/>
            <a:headEnd/>
            <a:tailEnd/>
          </a:ln>
        </p:spPr>
        <p:txBody>
          <a:bodyPr vert="horz" wrap="square" lIns="540000" tIns="396000" rIns="2124000" bIns="234000" numCol="1" anchor="b" anchorCtr="0" compatLnSpc="1">
            <a:prstTxWarp prst="textNoShape">
              <a:avLst/>
            </a:prstTxWarp>
          </a:bodyPr>
          <a:lstStyle/>
          <a:p>
            <a:pPr lvl="0"/>
            <a:r>
              <a:rPr lang="en-US" noProof="0" dirty="0"/>
              <a:t>Click to Create the Slide Title</a:t>
            </a:r>
          </a:p>
        </p:txBody>
      </p:sp>
      <p:sp>
        <p:nvSpPr>
          <p:cNvPr id="3079" name="Rectangle 116"/>
          <p:cNvSpPr>
            <a:spLocks noGrp="1" noChangeArrowheads="1"/>
          </p:cNvSpPr>
          <p:nvPr>
            <p:ph type="body" idx="1"/>
          </p:nvPr>
        </p:nvSpPr>
        <p:spPr bwMode="auto">
          <a:xfrm>
            <a:off x="539749" y="1412874"/>
            <a:ext cx="8208963" cy="47529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dirty="0"/>
              <a:t>Click to create a line of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feld 11"/>
          <p:cNvSpPr txBox="1"/>
          <p:nvPr userDrawn="1"/>
        </p:nvSpPr>
        <p:spPr>
          <a:xfrm>
            <a:off x="0" y="6598800"/>
            <a:ext cx="1249351" cy="259200"/>
          </a:xfrm>
          <a:prstGeom prst="rect">
            <a:avLst/>
          </a:prstGeom>
          <a:noFill/>
        </p:spPr>
        <p:txBody>
          <a:bodyPr wrap="square" lIns="540000" tIns="0" rIns="0" bIns="115200" rtlCol="0" anchor="t" anchorCtr="0">
            <a:noAutofit/>
          </a:bodyPr>
          <a:lstStyle/>
          <a:p>
            <a:pPr>
              <a:lnSpc>
                <a:spcPct val="110000"/>
              </a:lnSpc>
              <a:spcBef>
                <a:spcPts val="0"/>
              </a:spcBef>
            </a:pPr>
            <a:r>
              <a:rPr lang="en-US" sz="1000" noProof="0" dirty="0">
                <a:solidFill>
                  <a:schemeClr val="tx1"/>
                </a:solidFill>
              </a:rPr>
              <a:t>Page </a:t>
            </a:r>
            <a:fld id="{91E7552C-A157-4A4F-8E99-698C0325FC94}" type="slidenum">
              <a:rPr lang="en-US" sz="1000" noProof="0" smtClean="0">
                <a:solidFill>
                  <a:schemeClr val="tx1"/>
                </a:solidFill>
              </a:rPr>
              <a:pPr>
                <a:lnSpc>
                  <a:spcPct val="110000"/>
                </a:lnSpc>
                <a:spcBef>
                  <a:spcPts val="0"/>
                </a:spcBef>
              </a:pPr>
              <a:t>‹#›</a:t>
            </a:fld>
            <a:endParaRPr lang="en-US" sz="1000" noProof="0" dirty="0">
              <a:solidFill>
                <a:schemeClr val="tx1"/>
              </a:solidFill>
            </a:endParaRPr>
          </a:p>
        </p:txBody>
      </p:sp>
      <p:sp>
        <p:nvSpPr>
          <p:cNvPr id="14" name="Textfeld 13"/>
          <p:cNvSpPr txBox="1"/>
          <p:nvPr userDrawn="1"/>
        </p:nvSpPr>
        <p:spPr>
          <a:xfrm>
            <a:off x="2693980" y="6626232"/>
            <a:ext cx="6450019" cy="259200"/>
          </a:xfrm>
          <a:prstGeom prst="rect">
            <a:avLst/>
          </a:prstGeom>
          <a:noFill/>
        </p:spPr>
        <p:txBody>
          <a:bodyPr wrap="square" lIns="0" tIns="0" rIns="370800" bIns="115200" rtlCol="0" anchor="b" anchorCtr="0">
            <a:noAutofit/>
          </a:bodyPr>
          <a:lstStyle/>
          <a:p>
            <a:pPr algn="r">
              <a:lnSpc>
                <a:spcPct val="110000"/>
              </a:lnSpc>
              <a:spcBef>
                <a:spcPts val="0"/>
              </a:spcBef>
            </a:pPr>
            <a:r>
              <a:rPr lang="en-US" sz="1000" noProof="0" dirty="0">
                <a:solidFill>
                  <a:schemeClr val="tx1"/>
                </a:solidFill>
              </a:rPr>
              <a:t>Motion Control &amp; Low Voltage Drives</a:t>
            </a:r>
          </a:p>
          <a:p>
            <a:pPr algn="r">
              <a:lnSpc>
                <a:spcPct val="110000"/>
              </a:lnSpc>
              <a:spcBef>
                <a:spcPts val="0"/>
              </a:spcBef>
            </a:pPr>
            <a:endParaRPr lang="en-US" sz="1000" noProof="0" dirty="0">
              <a:solidFill>
                <a:schemeClr val="tx1"/>
              </a:solidFill>
            </a:endParaRPr>
          </a:p>
        </p:txBody>
      </p:sp>
      <p:pic>
        <p:nvPicPr>
          <p:cNvPr id="11" name="Grafik 10" descr="SIE_Logo_Layer_Petrol_RGB_A3_76mm.wmf"/>
          <p:cNvPicPr>
            <a:picLocks noChangeAspect="1"/>
          </p:cNvPicPr>
          <p:nvPr userDrawn="1"/>
        </p:nvPicPr>
        <p:blipFill>
          <a:blip r:embed="rId21" cstate="screen"/>
          <a:stretch>
            <a:fillRect/>
          </a:stretch>
        </p:blipFill>
        <p:spPr>
          <a:xfrm>
            <a:off x="7308713" y="0"/>
            <a:ext cx="1440000" cy="806529"/>
          </a:xfrm>
          <a:prstGeom prst="rect">
            <a:avLst/>
          </a:prstGeom>
        </p:spPr>
      </p:pic>
      <p:sp>
        <p:nvSpPr>
          <p:cNvPr id="10" name="Textfeld 12"/>
          <p:cNvSpPr txBox="1"/>
          <p:nvPr userDrawn="1"/>
        </p:nvSpPr>
        <p:spPr>
          <a:xfrm>
            <a:off x="0" y="6598800"/>
            <a:ext cx="7020306" cy="259200"/>
          </a:xfrm>
          <a:prstGeom prst="rect">
            <a:avLst/>
          </a:prstGeom>
          <a:noFill/>
        </p:spPr>
        <p:txBody>
          <a:bodyPr wrap="square" lIns="1476000" tIns="0" rIns="0" bIns="115200" rtlCol="0">
            <a:noAutofit/>
          </a:bodyPr>
          <a:lstStyle/>
          <a:p>
            <a:pPr>
              <a:lnSpc>
                <a:spcPct val="110000"/>
              </a:lnSpc>
              <a:spcBef>
                <a:spcPts val="0"/>
              </a:spcBef>
              <a:tabLst>
                <a:tab pos="2974975" algn="l"/>
              </a:tabLst>
            </a:pPr>
            <a:endParaRPr lang="en-US" sz="1000" b="1" noProof="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2" r:id="rId2"/>
    <p:sldLayoutId id="2147483693" r:id="rId3"/>
    <p:sldLayoutId id="2147483677" r:id="rId4"/>
    <p:sldLayoutId id="2147483678" r:id="rId5"/>
    <p:sldLayoutId id="2147483679" r:id="rId6"/>
    <p:sldLayoutId id="2147483689" r:id="rId7"/>
    <p:sldLayoutId id="2147483692" r:id="rId8"/>
    <p:sldLayoutId id="2147483670" r:id="rId9"/>
    <p:sldLayoutId id="2147483680" r:id="rId10"/>
    <p:sldLayoutId id="2147483683" r:id="rId11"/>
    <p:sldLayoutId id="2147483681" r:id="rId12"/>
    <p:sldLayoutId id="2147483682" r:id="rId13"/>
    <p:sldLayoutId id="2147483691" r:id="rId14"/>
    <p:sldLayoutId id="2147483684" r:id="rId15"/>
    <p:sldLayoutId id="2147483685" r:id="rId16"/>
    <p:sldLayoutId id="2147483686" r:id="rId17"/>
    <p:sldLayoutId id="2147483688" r:id="rId18"/>
    <p:sldLayoutId id="2147483694" r:id="rId19"/>
  </p:sldLayoutIdLst>
  <p:hf sldNum="0" hdr="0" ftr="0" dt="0"/>
  <p:txStyles>
    <p:titleStyle>
      <a:lvl1pPr algn="l" rtl="0" fontAlgn="base">
        <a:spcBef>
          <a:spcPct val="0"/>
        </a:spcBef>
        <a:spcAft>
          <a:spcPct val="0"/>
        </a:spcAft>
        <a:defRPr sz="2000" b="1">
          <a:solidFill>
            <a:schemeClr val="tx2"/>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jpeg"/><Relationship Id="rId4" Type="http://schemas.openxmlformats.org/officeDocument/2006/relationships/image" Target="../media/image142.png"/></Relationships>
</file>

<file path=ppt/slides/_rels/slide10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86.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825" y="2991553"/>
            <a:ext cx="8893175" cy="870014"/>
          </a:xfrm>
        </p:spPr>
        <p:txBody>
          <a:bodyPr/>
          <a:lstStyle/>
          <a:p>
            <a:r>
              <a:rPr lang="en-US" dirty="0"/>
              <a:t>G120 Intelligent Operator Panel</a:t>
            </a:r>
          </a:p>
        </p:txBody>
      </p:sp>
      <p:sp>
        <p:nvSpPr>
          <p:cNvPr id="3" name="Subtitle 2"/>
          <p:cNvSpPr>
            <a:spLocks noGrp="1"/>
          </p:cNvSpPr>
          <p:nvPr>
            <p:ph type="subTitle" idx="1"/>
          </p:nvPr>
        </p:nvSpPr>
        <p:spPr/>
        <p:txBody>
          <a:bodyPr/>
          <a:lstStyle/>
          <a:p>
            <a:r>
              <a:rPr lang="en-US" dirty="0"/>
              <a:t>Commissioning, Programming and Diagnostics</a:t>
            </a:r>
          </a:p>
        </p:txBody>
      </p:sp>
    </p:spTree>
    <p:extLst>
      <p:ext uri="{BB962C8B-B14F-4D97-AF65-F5344CB8AC3E}">
        <p14:creationId xmlns:p14="http://schemas.microsoft.com/office/powerpoint/2010/main" val="104473886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 (IOP)</a:t>
            </a:r>
            <a:br>
              <a:rPr lang="en-US" dirty="0"/>
            </a:br>
            <a:r>
              <a:rPr lang="en-US" dirty="0"/>
              <a:t>Information: Buttons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2581" y="2378039"/>
            <a:ext cx="2226197" cy="3322682"/>
          </a:xfrm>
          <a:prstGeom prst="rect">
            <a:avLst/>
          </a:prstGeom>
        </p:spPr>
      </p:pic>
      <p:sp>
        <p:nvSpPr>
          <p:cNvPr id="5" name="Content Placeholder 2"/>
          <p:cNvSpPr txBox="1">
            <a:spLocks/>
          </p:cNvSpPr>
          <p:nvPr/>
        </p:nvSpPr>
        <p:spPr bwMode="auto">
          <a:xfrm>
            <a:off x="1188720" y="1554480"/>
            <a:ext cx="6766560" cy="49859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Finally, take a few minutes to read about the functionality of the buttons. Give extra attention to the information about the </a:t>
            </a:r>
            <a:r>
              <a:rPr lang="en-US" sz="1200" b="1" kern="0" dirty="0"/>
              <a:t>ESC</a:t>
            </a:r>
            <a:r>
              <a:rPr lang="en-US" sz="1200" kern="0" dirty="0"/>
              <a:t> and </a:t>
            </a:r>
            <a:r>
              <a:rPr lang="en-US" sz="1200" b="1" kern="0" dirty="0"/>
              <a:t>OK</a:t>
            </a:r>
            <a:r>
              <a:rPr lang="en-US" sz="1200" kern="0" dirty="0"/>
              <a:t> buttons. You’ll be using them the most throughout the lab.</a:t>
            </a:r>
          </a:p>
        </p:txBody>
      </p:sp>
      <p:sp>
        <p:nvSpPr>
          <p:cNvPr id="15" name="Line Callout 2 14"/>
          <p:cNvSpPr/>
          <p:nvPr/>
        </p:nvSpPr>
        <p:spPr bwMode="auto">
          <a:xfrm>
            <a:off x="5879592" y="4151685"/>
            <a:ext cx="274320" cy="320040"/>
          </a:xfrm>
          <a:prstGeom prst="borderCallout2">
            <a:avLst>
              <a:gd name="adj1" fmla="val 101233"/>
              <a:gd name="adj2" fmla="val 76185"/>
              <a:gd name="adj3" fmla="val 121423"/>
              <a:gd name="adj4" fmla="val 76152"/>
              <a:gd name="adj5" fmla="val 138009"/>
              <a:gd name="adj6" fmla="val 234982"/>
            </a:avLst>
          </a:prstGeom>
          <a:solidFill>
            <a:srgbClr val="00B4F0"/>
          </a:solidFill>
          <a:ln w="19050">
            <a:solidFill>
              <a:srgbClr val="FF0000"/>
            </a:solidFill>
            <a:miter lim="800000"/>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45720" tIns="45720" rIns="45720" bIns="45720" numCol="1" spcCol="72000" rtlCol="0" anchor="ctr">
            <a:spAutoFit/>
          </a:bodyPr>
          <a:lstStyle/>
          <a:p>
            <a:pPr algn="ctr">
              <a:lnSpc>
                <a:spcPct val="110000"/>
              </a:lnSpc>
              <a:spcBef>
                <a:spcPct val="0"/>
              </a:spcBef>
              <a:buFont typeface="Wingdings" charset="0"/>
              <a:buNone/>
            </a:pPr>
            <a:r>
              <a:rPr lang="en-US" sz="1400" b="1" dirty="0">
                <a:solidFill>
                  <a:schemeClr val="tx1"/>
                </a:solidFill>
              </a:rPr>
              <a:t>1</a:t>
            </a:r>
          </a:p>
        </p:txBody>
      </p:sp>
      <p:sp>
        <p:nvSpPr>
          <p:cNvPr id="22" name="TextBox 21"/>
          <p:cNvSpPr txBox="1"/>
          <p:nvPr/>
        </p:nvSpPr>
        <p:spPr>
          <a:xfrm>
            <a:off x="452298" y="2419701"/>
            <a:ext cx="5212080" cy="3613297"/>
          </a:xfrm>
          <a:prstGeom prst="rect">
            <a:avLst/>
          </a:prstGeom>
          <a:solidFill>
            <a:srgbClr val="00B4F0"/>
          </a:solidFill>
          <a:ln w="12700">
            <a:solidFill>
              <a:schemeClr val="tx1"/>
            </a:solidFill>
            <a:miter lim="800000"/>
          </a:ln>
        </p:spPr>
        <p:txBody>
          <a:bodyPr wrap="square" lIns="91440" tIns="45720" rIns="91440" bIns="45720" rtlCol="0">
            <a:spAutoFit/>
          </a:bodyPr>
          <a:lstStyle/>
          <a:p>
            <a:pPr marL="228600" indent="-228600">
              <a:lnSpc>
                <a:spcPct val="110000"/>
              </a:lnSpc>
              <a:spcBef>
                <a:spcPct val="0"/>
              </a:spcBef>
              <a:buFont typeface="+mj-lt"/>
              <a:buAutoNum type="arabicPeriod"/>
            </a:pPr>
            <a:r>
              <a:rPr lang="en-US" sz="1200" b="1" dirty="0">
                <a:solidFill>
                  <a:schemeClr val="tx1"/>
                </a:solidFill>
              </a:rPr>
              <a:t>ESC</a:t>
            </a:r>
            <a:r>
              <a:rPr lang="en-US" sz="1200" dirty="0">
                <a:solidFill>
                  <a:schemeClr val="tx1"/>
                </a:solidFill>
              </a:rPr>
              <a:t> – Used to back out of a menu or submenu. Also used to move the cursor backwards. </a:t>
            </a:r>
            <a:r>
              <a:rPr lang="en-US" sz="1200" u="sng" dirty="0">
                <a:solidFill>
                  <a:schemeClr val="tx1"/>
                </a:solidFill>
              </a:rPr>
              <a:t>When working in a wizard, the ESC key can be  used to back up to a previous screen.</a:t>
            </a:r>
          </a:p>
          <a:p>
            <a:pPr marL="228600" indent="-228600">
              <a:lnSpc>
                <a:spcPct val="110000"/>
              </a:lnSpc>
              <a:spcBef>
                <a:spcPct val="0"/>
              </a:spcBef>
              <a:buFont typeface="+mj-lt"/>
              <a:buAutoNum type="arabicPeriod"/>
            </a:pPr>
            <a:endParaRPr lang="en-US" sz="800" b="1" dirty="0">
              <a:solidFill>
                <a:schemeClr val="tx1"/>
              </a:solidFill>
            </a:endParaRPr>
          </a:p>
          <a:p>
            <a:pPr marL="228600" indent="-228600">
              <a:lnSpc>
                <a:spcPct val="110000"/>
              </a:lnSpc>
              <a:spcBef>
                <a:spcPct val="0"/>
              </a:spcBef>
              <a:buFont typeface="+mj-lt"/>
              <a:buAutoNum type="arabicPeriod"/>
            </a:pPr>
            <a:r>
              <a:rPr lang="en-US" sz="1200" b="1" dirty="0">
                <a:solidFill>
                  <a:schemeClr val="tx1"/>
                </a:solidFill>
              </a:rPr>
              <a:t>OK</a:t>
            </a:r>
            <a:r>
              <a:rPr lang="en-US" sz="1200" dirty="0">
                <a:solidFill>
                  <a:schemeClr val="tx1"/>
                </a:solidFill>
              </a:rPr>
              <a:t> – (a.k.a. Rotary button or wheel) Rotates clockwise and counter-clockwise. Used to scroll the cursor up and down in menus. Used to increment and decrement values. </a:t>
            </a:r>
            <a:r>
              <a:rPr lang="en-US" sz="1200" u="sng" dirty="0">
                <a:solidFill>
                  <a:schemeClr val="tx1"/>
                </a:solidFill>
              </a:rPr>
              <a:t>Pressing</a:t>
            </a:r>
            <a:r>
              <a:rPr lang="en-US" sz="1200" dirty="0">
                <a:solidFill>
                  <a:schemeClr val="tx1"/>
                </a:solidFill>
              </a:rPr>
              <a:t> the </a:t>
            </a:r>
            <a:r>
              <a:rPr lang="en-US" sz="1200" b="1" dirty="0">
                <a:solidFill>
                  <a:schemeClr val="tx1"/>
                </a:solidFill>
              </a:rPr>
              <a:t>OK</a:t>
            </a:r>
            <a:r>
              <a:rPr lang="en-US" sz="1200" dirty="0">
                <a:solidFill>
                  <a:schemeClr val="tx1"/>
                </a:solidFill>
              </a:rPr>
              <a:t> button accepts selections in menus and advances the cursor when setting values.</a:t>
            </a:r>
          </a:p>
          <a:p>
            <a:pPr marL="228600" indent="-228600">
              <a:lnSpc>
                <a:spcPct val="110000"/>
              </a:lnSpc>
              <a:spcBef>
                <a:spcPct val="0"/>
              </a:spcBef>
              <a:buFont typeface="+mj-lt"/>
              <a:buAutoNum type="arabicPeriod" startAt="3"/>
            </a:pPr>
            <a:endParaRPr lang="en-US" sz="800" b="1" dirty="0">
              <a:solidFill>
                <a:schemeClr val="tx1"/>
              </a:solidFill>
            </a:endParaRPr>
          </a:p>
          <a:p>
            <a:pPr marL="228600" indent="-228600">
              <a:lnSpc>
                <a:spcPct val="110000"/>
              </a:lnSpc>
              <a:spcBef>
                <a:spcPct val="0"/>
              </a:spcBef>
              <a:buFont typeface="+mj-lt"/>
              <a:buAutoNum type="arabicPeriod" startAt="3"/>
            </a:pPr>
            <a:r>
              <a:rPr lang="en-US" sz="1200" b="1" dirty="0">
                <a:solidFill>
                  <a:schemeClr val="tx1"/>
                </a:solidFill>
              </a:rPr>
              <a:t>O</a:t>
            </a:r>
            <a:r>
              <a:rPr lang="en-US" sz="1200" dirty="0">
                <a:solidFill>
                  <a:schemeClr val="tx1"/>
                </a:solidFill>
              </a:rPr>
              <a:t> (stop) – Used in HAND mode to stop the drive.</a:t>
            </a:r>
          </a:p>
          <a:p>
            <a:pPr marL="228600" indent="-228600">
              <a:lnSpc>
                <a:spcPct val="110000"/>
              </a:lnSpc>
              <a:spcBef>
                <a:spcPct val="0"/>
              </a:spcBef>
              <a:buFont typeface="+mj-lt"/>
              <a:buAutoNum type="arabicPeriod" startAt="3"/>
            </a:pPr>
            <a:endParaRPr lang="en-US" sz="800" b="1" dirty="0">
              <a:solidFill>
                <a:schemeClr val="tx1"/>
              </a:solidFill>
            </a:endParaRPr>
          </a:p>
          <a:p>
            <a:pPr marL="228600" indent="-228600">
              <a:lnSpc>
                <a:spcPct val="110000"/>
              </a:lnSpc>
              <a:spcBef>
                <a:spcPct val="0"/>
              </a:spcBef>
              <a:buFont typeface="+mj-lt"/>
              <a:buAutoNum type="arabicPeriod" startAt="3"/>
            </a:pPr>
            <a:r>
              <a:rPr lang="en-US" sz="1200" b="1" dirty="0">
                <a:solidFill>
                  <a:schemeClr val="tx1"/>
                </a:solidFill>
              </a:rPr>
              <a:t>HAND / AUTO</a:t>
            </a:r>
            <a:r>
              <a:rPr lang="en-US" sz="1200" dirty="0">
                <a:solidFill>
                  <a:schemeClr val="tx1"/>
                </a:solidFill>
              </a:rPr>
              <a:t> – Switches the drive between HAND mode and AUTO control. HAND is local control with the IOP. AUTO is control from an external source such as fieldbus or via the drive I/O.</a:t>
            </a:r>
          </a:p>
          <a:p>
            <a:pPr marL="228600" indent="-228600">
              <a:lnSpc>
                <a:spcPct val="110000"/>
              </a:lnSpc>
              <a:spcBef>
                <a:spcPct val="0"/>
              </a:spcBef>
              <a:buFont typeface="+mj-lt"/>
              <a:buAutoNum type="arabicPeriod" startAt="3"/>
            </a:pPr>
            <a:endParaRPr lang="en-US" sz="800" b="1" dirty="0">
              <a:solidFill>
                <a:schemeClr val="tx1"/>
              </a:solidFill>
            </a:endParaRPr>
          </a:p>
          <a:p>
            <a:pPr marL="228600" indent="-228600">
              <a:lnSpc>
                <a:spcPct val="110000"/>
              </a:lnSpc>
              <a:spcBef>
                <a:spcPct val="0"/>
              </a:spcBef>
              <a:buFont typeface="+mj-lt"/>
              <a:buAutoNum type="arabicPeriod" startAt="3"/>
            </a:pPr>
            <a:r>
              <a:rPr lang="en-US" sz="1200" b="1" dirty="0">
                <a:solidFill>
                  <a:schemeClr val="tx1"/>
                </a:solidFill>
              </a:rPr>
              <a:t>I</a:t>
            </a:r>
            <a:r>
              <a:rPr lang="en-US" sz="1200" dirty="0">
                <a:solidFill>
                  <a:schemeClr val="tx1"/>
                </a:solidFill>
              </a:rPr>
              <a:t> (start) – Used in HAND mode to start the drive.</a:t>
            </a:r>
          </a:p>
          <a:p>
            <a:pPr marL="228600" indent="-228600">
              <a:lnSpc>
                <a:spcPct val="110000"/>
              </a:lnSpc>
              <a:spcBef>
                <a:spcPct val="0"/>
              </a:spcBef>
              <a:buFont typeface="+mj-lt"/>
              <a:buAutoNum type="arabicPeriod" startAt="3"/>
            </a:pPr>
            <a:endParaRPr lang="en-US" sz="800" b="1" dirty="0">
              <a:solidFill>
                <a:schemeClr val="tx1"/>
              </a:solidFill>
            </a:endParaRPr>
          </a:p>
          <a:p>
            <a:pPr marL="228600" indent="-228600">
              <a:lnSpc>
                <a:spcPct val="110000"/>
              </a:lnSpc>
              <a:spcBef>
                <a:spcPct val="0"/>
              </a:spcBef>
              <a:buFont typeface="+mj-lt"/>
              <a:buAutoNum type="arabicPeriod" startAt="3"/>
            </a:pPr>
            <a:r>
              <a:rPr lang="en-US" sz="1200" b="1" dirty="0">
                <a:solidFill>
                  <a:schemeClr val="tx1"/>
                </a:solidFill>
              </a:rPr>
              <a:t>INFO</a:t>
            </a:r>
            <a:r>
              <a:rPr lang="en-US" sz="1200" dirty="0">
                <a:solidFill>
                  <a:schemeClr val="tx1"/>
                </a:solidFill>
              </a:rPr>
              <a:t> – Press the INFO button to turn on the backlight if the screen goes blank.</a:t>
            </a:r>
          </a:p>
        </p:txBody>
      </p:sp>
      <p:sp>
        <p:nvSpPr>
          <p:cNvPr id="23" name="Line Callout 2 22"/>
          <p:cNvSpPr/>
          <p:nvPr/>
        </p:nvSpPr>
        <p:spPr bwMode="auto">
          <a:xfrm>
            <a:off x="5879592" y="4905067"/>
            <a:ext cx="274320" cy="320040"/>
          </a:xfrm>
          <a:prstGeom prst="borderCallout2">
            <a:avLst>
              <a:gd name="adj1" fmla="val 29041"/>
              <a:gd name="adj2" fmla="val 97888"/>
              <a:gd name="adj3" fmla="val 28942"/>
              <a:gd name="adj4" fmla="val 125631"/>
              <a:gd name="adj5" fmla="val -25228"/>
              <a:gd name="adj6" fmla="val 402516"/>
            </a:avLst>
          </a:prstGeom>
          <a:solidFill>
            <a:srgbClr val="00B4F0"/>
          </a:solidFill>
          <a:ln w="19050">
            <a:solidFill>
              <a:srgbClr val="FF0000"/>
            </a:solidFill>
            <a:miter lim="800000"/>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45720" tIns="45720" rIns="45720" bIns="45720" numCol="1" spcCol="72000" rtlCol="0" anchor="ctr">
            <a:spAutoFit/>
          </a:bodyPr>
          <a:lstStyle/>
          <a:p>
            <a:pPr algn="ctr">
              <a:lnSpc>
                <a:spcPct val="110000"/>
              </a:lnSpc>
              <a:spcBef>
                <a:spcPct val="0"/>
              </a:spcBef>
              <a:buFont typeface="Wingdings" charset="0"/>
              <a:buNone/>
            </a:pPr>
            <a:r>
              <a:rPr lang="en-US" sz="1400" b="1" dirty="0">
                <a:solidFill>
                  <a:schemeClr val="tx1"/>
                </a:solidFill>
              </a:rPr>
              <a:t>2</a:t>
            </a:r>
          </a:p>
        </p:txBody>
      </p:sp>
      <p:sp>
        <p:nvSpPr>
          <p:cNvPr id="24" name="Line Callout 2 23"/>
          <p:cNvSpPr/>
          <p:nvPr/>
        </p:nvSpPr>
        <p:spPr bwMode="auto">
          <a:xfrm>
            <a:off x="6177217" y="5633430"/>
            <a:ext cx="274320" cy="320040"/>
          </a:xfrm>
          <a:prstGeom prst="borderCallout2">
            <a:avLst>
              <a:gd name="adj1" fmla="val 23109"/>
              <a:gd name="adj2" fmla="val 99624"/>
              <a:gd name="adj3" fmla="val 23209"/>
              <a:gd name="adj4" fmla="val 124763"/>
              <a:gd name="adj5" fmla="val -94878"/>
              <a:gd name="adj6" fmla="val 181162"/>
            </a:avLst>
          </a:prstGeom>
          <a:solidFill>
            <a:srgbClr val="00B4F0"/>
          </a:solidFill>
          <a:ln w="19050">
            <a:solidFill>
              <a:srgbClr val="FF0000"/>
            </a:solidFill>
            <a:miter lim="800000"/>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45720" tIns="45720" rIns="45720" bIns="45720" numCol="1" spcCol="72000" rtlCol="0" anchor="ctr">
            <a:spAutoFit/>
          </a:bodyPr>
          <a:lstStyle/>
          <a:p>
            <a:pPr algn="ctr">
              <a:lnSpc>
                <a:spcPct val="110000"/>
              </a:lnSpc>
              <a:spcBef>
                <a:spcPct val="0"/>
              </a:spcBef>
              <a:buFont typeface="Wingdings" charset="0"/>
              <a:buNone/>
            </a:pPr>
            <a:r>
              <a:rPr lang="en-US" sz="1400" b="1" dirty="0">
                <a:solidFill>
                  <a:schemeClr val="tx1"/>
                </a:solidFill>
              </a:rPr>
              <a:t>3</a:t>
            </a:r>
          </a:p>
        </p:txBody>
      </p:sp>
      <p:sp>
        <p:nvSpPr>
          <p:cNvPr id="25" name="Line Callout 2 24"/>
          <p:cNvSpPr/>
          <p:nvPr/>
        </p:nvSpPr>
        <p:spPr bwMode="auto">
          <a:xfrm>
            <a:off x="6851545" y="5633430"/>
            <a:ext cx="274320" cy="320040"/>
          </a:xfrm>
          <a:prstGeom prst="borderCallout2">
            <a:avLst>
              <a:gd name="adj1" fmla="val 20132"/>
              <a:gd name="adj2" fmla="val 98756"/>
              <a:gd name="adj3" fmla="val 20233"/>
              <a:gd name="adj4" fmla="val 130840"/>
              <a:gd name="adj5" fmla="val -78509"/>
              <a:gd name="adj6" fmla="val 142100"/>
            </a:avLst>
          </a:prstGeom>
          <a:solidFill>
            <a:srgbClr val="00B4F0"/>
          </a:solidFill>
          <a:ln w="19050">
            <a:solidFill>
              <a:srgbClr val="FF0000"/>
            </a:solidFill>
            <a:miter lim="800000"/>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45720" tIns="45720" rIns="45720" bIns="45720" numCol="1" spcCol="72000" rtlCol="0" anchor="ctr">
            <a:spAutoFit/>
          </a:bodyPr>
          <a:lstStyle/>
          <a:p>
            <a:pPr algn="ctr">
              <a:lnSpc>
                <a:spcPct val="110000"/>
              </a:lnSpc>
              <a:spcBef>
                <a:spcPct val="0"/>
              </a:spcBef>
              <a:buFont typeface="Wingdings" charset="0"/>
              <a:buNone/>
            </a:pPr>
            <a:r>
              <a:rPr lang="en-US" sz="1400" b="1" dirty="0">
                <a:solidFill>
                  <a:schemeClr val="tx1"/>
                </a:solidFill>
              </a:rPr>
              <a:t>4</a:t>
            </a:r>
          </a:p>
        </p:txBody>
      </p:sp>
      <p:sp>
        <p:nvSpPr>
          <p:cNvPr id="26" name="Line Callout 2 25"/>
          <p:cNvSpPr/>
          <p:nvPr/>
        </p:nvSpPr>
        <p:spPr bwMode="auto">
          <a:xfrm>
            <a:off x="8530655" y="5114372"/>
            <a:ext cx="274320" cy="320040"/>
          </a:xfrm>
          <a:prstGeom prst="borderCallout2">
            <a:avLst>
              <a:gd name="adj1" fmla="val 22363"/>
              <a:gd name="adj2" fmla="val -1071"/>
              <a:gd name="adj3" fmla="val 22465"/>
              <a:gd name="adj4" fmla="val -31487"/>
              <a:gd name="adj5" fmla="val 63605"/>
              <a:gd name="adj6" fmla="val -270227"/>
            </a:avLst>
          </a:prstGeom>
          <a:solidFill>
            <a:srgbClr val="00B4F0"/>
          </a:solidFill>
          <a:ln w="19050">
            <a:solidFill>
              <a:srgbClr val="FF0000"/>
            </a:solidFill>
            <a:miter lim="800000"/>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45720" tIns="45720" rIns="45720" bIns="45720" numCol="1" spcCol="72000" rtlCol="0" anchor="ctr">
            <a:spAutoFit/>
          </a:bodyPr>
          <a:lstStyle/>
          <a:p>
            <a:pPr algn="ctr">
              <a:lnSpc>
                <a:spcPct val="110000"/>
              </a:lnSpc>
              <a:spcBef>
                <a:spcPct val="0"/>
              </a:spcBef>
              <a:buFont typeface="Wingdings" charset="0"/>
              <a:buNone/>
            </a:pPr>
            <a:r>
              <a:rPr lang="en-US" sz="1400" b="1" dirty="0">
                <a:solidFill>
                  <a:schemeClr val="tx1"/>
                </a:solidFill>
              </a:rPr>
              <a:t>5</a:t>
            </a:r>
          </a:p>
        </p:txBody>
      </p:sp>
      <p:sp>
        <p:nvSpPr>
          <p:cNvPr id="27" name="Line Callout 2 26"/>
          <p:cNvSpPr/>
          <p:nvPr/>
        </p:nvSpPr>
        <p:spPr bwMode="auto">
          <a:xfrm>
            <a:off x="8530655" y="4671210"/>
            <a:ext cx="274320" cy="320040"/>
          </a:xfrm>
          <a:prstGeom prst="borderCallout2">
            <a:avLst>
              <a:gd name="adj1" fmla="val 21620"/>
              <a:gd name="adj2" fmla="val -1071"/>
              <a:gd name="adj3" fmla="val 21721"/>
              <a:gd name="adj4" fmla="val -30619"/>
              <a:gd name="adj5" fmla="val 36075"/>
              <a:gd name="adj6" fmla="val -203387"/>
            </a:avLst>
          </a:prstGeom>
          <a:solidFill>
            <a:srgbClr val="00B4F0"/>
          </a:solidFill>
          <a:ln w="19050">
            <a:solidFill>
              <a:srgbClr val="FF0000"/>
            </a:solidFill>
            <a:miter lim="800000"/>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45720" tIns="45720" rIns="45720" bIns="45720" numCol="1" spcCol="72000" rtlCol="0" anchor="ctr">
            <a:spAutoFit/>
          </a:bodyPr>
          <a:lstStyle/>
          <a:p>
            <a:pPr algn="ctr">
              <a:lnSpc>
                <a:spcPct val="110000"/>
              </a:lnSpc>
              <a:spcBef>
                <a:spcPct val="0"/>
              </a:spcBef>
              <a:buFont typeface="Wingdings" charset="0"/>
              <a:buNone/>
            </a:pPr>
            <a:r>
              <a:rPr lang="en-US" sz="1400" b="1" dirty="0">
                <a:solidFill>
                  <a:schemeClr val="tx1"/>
                </a:solidFill>
              </a:rPr>
              <a:t>6</a:t>
            </a:r>
          </a:p>
        </p:txBody>
      </p:sp>
    </p:spTree>
    <p:extLst>
      <p:ext uri="{BB962C8B-B14F-4D97-AF65-F5344CB8AC3E}">
        <p14:creationId xmlns:p14="http://schemas.microsoft.com/office/powerpoint/2010/main" val="5195872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Parameter View – Summary</a:t>
            </a:r>
          </a:p>
        </p:txBody>
      </p:sp>
      <p:sp>
        <p:nvSpPr>
          <p:cNvPr id="3" name="Content Placeholder 2"/>
          <p:cNvSpPr txBox="1">
            <a:spLocks/>
          </p:cNvSpPr>
          <p:nvPr/>
        </p:nvSpPr>
        <p:spPr>
          <a:xfrm flipH="1">
            <a:off x="1232576" y="1506898"/>
            <a:ext cx="6675120" cy="829971"/>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Obviously monitoring parameters in the Parameter View is not the most intuitive for the novice.</a:t>
            </a:r>
          </a:p>
          <a:p>
            <a:pPr>
              <a:buNone/>
            </a:pPr>
            <a:r>
              <a:rPr lang="en-US" sz="1200" kern="0" dirty="0"/>
              <a:t>However, for the experienced engineer or maintenance technician, the Parameter View provides a great deal of drive data in a single parameter group.</a:t>
            </a:r>
          </a:p>
        </p:txBody>
      </p:sp>
      <p:sp>
        <p:nvSpPr>
          <p:cNvPr id="4" name="Content Placeholder 2"/>
          <p:cNvSpPr txBox="1">
            <a:spLocks/>
          </p:cNvSpPr>
          <p:nvPr/>
        </p:nvSpPr>
        <p:spPr>
          <a:xfrm flipH="1">
            <a:off x="2051529" y="2716821"/>
            <a:ext cx="5029200" cy="279757"/>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Next we’ll look at these same parameter groups in the Functional View.</a:t>
            </a:r>
          </a:p>
        </p:txBody>
      </p:sp>
    </p:spTree>
    <p:extLst>
      <p:ext uri="{BB962C8B-B14F-4D97-AF65-F5344CB8AC3E}">
        <p14:creationId xmlns:p14="http://schemas.microsoft.com/office/powerpoint/2010/main" val="42159201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Functional View – Digital inputs</a:t>
            </a:r>
          </a:p>
        </p:txBody>
      </p:sp>
      <p:sp>
        <p:nvSpPr>
          <p:cNvPr id="4" name="Content Placeholder 2"/>
          <p:cNvSpPr txBox="1">
            <a:spLocks/>
          </p:cNvSpPr>
          <p:nvPr/>
        </p:nvSpPr>
        <p:spPr>
          <a:xfrm flipH="1">
            <a:off x="954291" y="1467143"/>
            <a:ext cx="7223760" cy="279757"/>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Functional View provides the user with a graphical representation of the parameter functions.</a:t>
            </a:r>
          </a:p>
        </p:txBody>
      </p:sp>
      <p:sp>
        <p:nvSpPr>
          <p:cNvPr id="5" name="Content Placeholder 2"/>
          <p:cNvSpPr txBox="1">
            <a:spLocks/>
          </p:cNvSpPr>
          <p:nvPr/>
        </p:nvSpPr>
        <p:spPr>
          <a:xfrm flipH="1">
            <a:off x="780691" y="2056796"/>
            <a:ext cx="3566160" cy="295466"/>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In the Work area select the </a:t>
            </a:r>
            <a:r>
              <a:rPr lang="en-US" sz="1200" b="1" kern="0" dirty="0"/>
              <a:t>Functional View</a:t>
            </a:r>
            <a:r>
              <a:rPr lang="en-US" sz="1200" kern="0" dirty="0"/>
              <a:t> tab.</a:t>
            </a:r>
          </a:p>
        </p:txBody>
      </p:sp>
      <p:grpSp>
        <p:nvGrpSpPr>
          <p:cNvPr id="3" name="Group 2"/>
          <p:cNvGrpSpPr/>
          <p:nvPr/>
        </p:nvGrpSpPr>
        <p:grpSpPr>
          <a:xfrm>
            <a:off x="4534367" y="2056796"/>
            <a:ext cx="3810000" cy="989026"/>
            <a:chOff x="312089" y="2967828"/>
            <a:chExt cx="3810000" cy="989026"/>
          </a:xfrm>
        </p:grpSpPr>
        <p:pic>
          <p:nvPicPr>
            <p:cNvPr id="6" name="Picture 3"/>
            <p:cNvPicPr>
              <a:picLocks noChangeAspect="1" noChangeArrowheads="1"/>
            </p:cNvPicPr>
            <p:nvPr/>
          </p:nvPicPr>
          <p:blipFill>
            <a:blip r:embed="rId2" cstate="print"/>
            <a:srcRect/>
            <a:stretch>
              <a:fillRect/>
            </a:stretch>
          </p:blipFill>
          <p:spPr bwMode="auto">
            <a:xfrm>
              <a:off x="312089" y="2967828"/>
              <a:ext cx="3810000" cy="981075"/>
            </a:xfrm>
            <a:prstGeom prst="rect">
              <a:avLst/>
            </a:prstGeom>
            <a:noFill/>
            <a:ln w="9525">
              <a:noFill/>
              <a:miter lim="800000"/>
              <a:headEnd/>
              <a:tailEnd/>
            </a:ln>
            <a:effectLst/>
          </p:spPr>
        </p:pic>
        <p:sp>
          <p:nvSpPr>
            <p:cNvPr id="7" name="Oval 6"/>
            <p:cNvSpPr/>
            <p:nvPr/>
          </p:nvSpPr>
          <p:spPr bwMode="auto">
            <a:xfrm>
              <a:off x="1250078" y="3591094"/>
              <a:ext cx="1645920" cy="36576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grpSp>
      <p:sp>
        <p:nvSpPr>
          <p:cNvPr id="9" name="Content Placeholder 2"/>
          <p:cNvSpPr txBox="1">
            <a:spLocks/>
          </p:cNvSpPr>
          <p:nvPr/>
        </p:nvSpPr>
        <p:spPr>
          <a:xfrm flipH="1">
            <a:off x="774059" y="3290583"/>
            <a:ext cx="3108960" cy="626838"/>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Locate and open the Inputs/outputs group.</a:t>
            </a:r>
          </a:p>
          <a:p>
            <a:pPr>
              <a:buNone/>
            </a:pPr>
            <a:r>
              <a:rPr lang="en-US" sz="1200" kern="0" dirty="0"/>
              <a:t>Select the Digital inputs.</a:t>
            </a:r>
          </a:p>
        </p:txBody>
      </p:sp>
      <p:sp>
        <p:nvSpPr>
          <p:cNvPr id="10" name="Content Placeholder 2"/>
          <p:cNvSpPr txBox="1">
            <a:spLocks/>
          </p:cNvSpPr>
          <p:nvPr/>
        </p:nvSpPr>
        <p:spPr>
          <a:xfrm>
            <a:off x="777102" y="586978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4367" y="3293882"/>
            <a:ext cx="273367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84529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Functional View – Digital inputs</a:t>
            </a:r>
          </a:p>
        </p:txBody>
      </p:sp>
      <p:sp>
        <p:nvSpPr>
          <p:cNvPr id="11" name="Content Placeholder 2"/>
          <p:cNvSpPr txBox="1">
            <a:spLocks/>
          </p:cNvSpPr>
          <p:nvPr/>
        </p:nvSpPr>
        <p:spPr>
          <a:xfrm flipH="1">
            <a:off x="822352" y="1462183"/>
            <a:ext cx="7498080" cy="295466"/>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Once again toggle some of the switches on the demo while monitoring the input fields. Is this more intuitive?</a:t>
            </a:r>
          </a:p>
        </p:txBody>
      </p:sp>
      <p:sp>
        <p:nvSpPr>
          <p:cNvPr id="12" name="Content Placeholder 2"/>
          <p:cNvSpPr txBox="1">
            <a:spLocks/>
          </p:cNvSpPr>
          <p:nvPr/>
        </p:nvSpPr>
        <p:spPr>
          <a:xfrm>
            <a:off x="856612" y="5861829"/>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024" y="1984438"/>
            <a:ext cx="7239689" cy="237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9564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Functional View – Digital inputs</a:t>
            </a:r>
            <a:br>
              <a:rPr lang="en-US" dirty="0"/>
            </a:br>
            <a:r>
              <a:rPr lang="en-US" dirty="0"/>
              <a:t>Simulation</a:t>
            </a:r>
          </a:p>
        </p:txBody>
      </p:sp>
      <p:sp>
        <p:nvSpPr>
          <p:cNvPr id="11" name="Content Placeholder 2"/>
          <p:cNvSpPr txBox="1">
            <a:spLocks/>
          </p:cNvSpPr>
          <p:nvPr/>
        </p:nvSpPr>
        <p:spPr>
          <a:xfrm flipH="1">
            <a:off x="1005225" y="1462183"/>
            <a:ext cx="7132320" cy="829971"/>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In the G120 the user has the ability to do I/O simulation with both Startdrive and the IOP. Basically this is the equivalent of doing a force of the I/O in a Programmable Logic Controller (PLC). </a:t>
            </a:r>
          </a:p>
          <a:p>
            <a:pPr>
              <a:buNone/>
            </a:pPr>
            <a:r>
              <a:rPr lang="en-US" sz="1200" kern="0" dirty="0"/>
              <a:t>1. Notice the </a:t>
            </a:r>
            <a:r>
              <a:rPr lang="en-US" sz="1200" b="1" kern="0" dirty="0"/>
              <a:t>Terminal evaluation</a:t>
            </a:r>
            <a:r>
              <a:rPr lang="en-US" sz="1200" kern="0" dirty="0"/>
              <a:t> field for DI0. Click on the drop down and select </a:t>
            </a:r>
            <a:r>
              <a:rPr lang="en-US" sz="1200" b="1" kern="0" dirty="0"/>
              <a:t>Simulation.</a:t>
            </a:r>
          </a:p>
        </p:txBody>
      </p:sp>
      <p:sp>
        <p:nvSpPr>
          <p:cNvPr id="12" name="Content Placeholder 2"/>
          <p:cNvSpPr txBox="1">
            <a:spLocks/>
          </p:cNvSpPr>
          <p:nvPr/>
        </p:nvSpPr>
        <p:spPr>
          <a:xfrm>
            <a:off x="856612" y="5861829"/>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9" name="Oval 8"/>
          <p:cNvSpPr/>
          <p:nvPr/>
        </p:nvSpPr>
        <p:spPr bwMode="auto">
          <a:xfrm>
            <a:off x="2434478" y="3162298"/>
            <a:ext cx="1694123"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047" y="2449168"/>
            <a:ext cx="7150719"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ontent Placeholder 2"/>
          <p:cNvSpPr txBox="1">
            <a:spLocks/>
          </p:cNvSpPr>
          <p:nvPr/>
        </p:nvSpPr>
        <p:spPr>
          <a:xfrm flipH="1">
            <a:off x="861302" y="3992023"/>
            <a:ext cx="3749040" cy="279757"/>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2. With </a:t>
            </a:r>
            <a:r>
              <a:rPr lang="en-US" sz="1200" b="1" kern="0" dirty="0"/>
              <a:t>Simulation </a:t>
            </a:r>
            <a:r>
              <a:rPr lang="en-US" sz="1200" kern="0" dirty="0"/>
              <a:t>active, this box becomes visible. </a:t>
            </a:r>
          </a:p>
        </p:txBody>
      </p:sp>
      <p:cxnSp>
        <p:nvCxnSpPr>
          <p:cNvPr id="16" name="Straight Arrow Connector 15"/>
          <p:cNvCxnSpPr/>
          <p:nvPr/>
        </p:nvCxnSpPr>
        <p:spPr bwMode="auto">
          <a:xfrm flipH="1" flipV="1">
            <a:off x="4214191" y="3540981"/>
            <a:ext cx="294200" cy="522136"/>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7" name="Content Placeholder 2"/>
          <p:cNvSpPr txBox="1">
            <a:spLocks/>
          </p:cNvSpPr>
          <p:nvPr/>
        </p:nvSpPr>
        <p:spPr>
          <a:xfrm flipH="1">
            <a:off x="858135" y="5034969"/>
            <a:ext cx="7406640" cy="295466"/>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3. Hover the cursor over the box. It will change colors. Click on the box to select.   </a:t>
            </a:r>
            <a:r>
              <a:rPr lang="en-US" sz="1200" b="1" i="1" kern="0" dirty="0"/>
              <a:t>Did the drive enable?</a:t>
            </a:r>
            <a:r>
              <a:rPr lang="en-US" sz="1200" kern="0" dirty="0"/>
              <a:t> </a:t>
            </a:r>
          </a:p>
        </p:txBody>
      </p:sp>
      <p:sp>
        <p:nvSpPr>
          <p:cNvPr id="18" name="Content Placeholder 2"/>
          <p:cNvSpPr txBox="1">
            <a:spLocks/>
          </p:cNvSpPr>
          <p:nvPr/>
        </p:nvSpPr>
        <p:spPr>
          <a:xfrm>
            <a:off x="1072753" y="4423968"/>
            <a:ext cx="7171335" cy="498598"/>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684213" indent="-684213">
              <a:buNone/>
            </a:pPr>
            <a:r>
              <a:rPr lang="en-US" sz="1200" kern="0" dirty="0">
                <a:solidFill>
                  <a:srgbClr val="FF0000"/>
                </a:solidFill>
              </a:rPr>
              <a:t>Warning: The next step will enable the drive and the motor may rotate depending on the setting of Pot1. Make sure all objects are clear of the motor shaft.</a:t>
            </a:r>
          </a:p>
        </p:txBody>
      </p:sp>
      <p:sp>
        <p:nvSpPr>
          <p:cNvPr id="19" name="Content Placeholder 2"/>
          <p:cNvSpPr txBox="1">
            <a:spLocks/>
          </p:cNvSpPr>
          <p:nvPr/>
        </p:nvSpPr>
        <p:spPr>
          <a:xfrm flipH="1">
            <a:off x="859466" y="5409997"/>
            <a:ext cx="7406640" cy="279757"/>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4. Uncheck the box to stop the drive and change the drop down back to </a:t>
            </a:r>
            <a:r>
              <a:rPr lang="en-US" sz="1200" b="1" kern="0" dirty="0"/>
              <a:t>Terminal evaluation</a:t>
            </a:r>
            <a:r>
              <a:rPr lang="en-US" sz="1200" kern="0" dirty="0"/>
              <a:t>. </a:t>
            </a:r>
          </a:p>
        </p:txBody>
      </p:sp>
      <p:sp>
        <p:nvSpPr>
          <p:cNvPr id="20" name="Oval 19"/>
          <p:cNvSpPr>
            <a:spLocks/>
          </p:cNvSpPr>
          <p:nvPr/>
        </p:nvSpPr>
        <p:spPr bwMode="auto">
          <a:xfrm>
            <a:off x="1744207" y="3178200"/>
            <a:ext cx="365760"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15194891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 (IOP)</a:t>
            </a:r>
            <a:br>
              <a:rPr lang="en-US" dirty="0"/>
            </a:br>
            <a:r>
              <a:rPr lang="en-US" dirty="0"/>
              <a:t>I/O Status &amp; I/O Simulation </a:t>
            </a:r>
          </a:p>
        </p:txBody>
      </p:sp>
      <p:sp>
        <p:nvSpPr>
          <p:cNvPr id="4" name="Content Placeholder 2"/>
          <p:cNvSpPr txBox="1">
            <a:spLocks/>
          </p:cNvSpPr>
          <p:nvPr/>
        </p:nvSpPr>
        <p:spPr>
          <a:xfrm>
            <a:off x="365760" y="1463040"/>
            <a:ext cx="8412480" cy="262430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lnSpc>
                <a:spcPct val="100000"/>
              </a:lnSpc>
              <a:spcBef>
                <a:spcPts val="600"/>
              </a:spcBef>
              <a:buNone/>
            </a:pPr>
            <a:endParaRPr lang="en-US" sz="1200" b="1" kern="0" dirty="0"/>
          </a:p>
          <a:p>
            <a:pPr>
              <a:buNone/>
            </a:pPr>
            <a:endParaRPr lang="en-US" sz="1200" kern="0" dirty="0"/>
          </a:p>
          <a:p>
            <a:pPr>
              <a:lnSpc>
                <a:spcPct val="100000"/>
              </a:lnSpc>
              <a:spcBef>
                <a:spcPts val="600"/>
              </a:spcBef>
              <a:buNone/>
            </a:pPr>
            <a:endParaRPr lang="en-US" sz="1200" kern="0" dirty="0"/>
          </a:p>
          <a:p>
            <a:pPr>
              <a:lnSpc>
                <a:spcPct val="100000"/>
              </a:lnSpc>
              <a:spcBef>
                <a:spcPts val="600"/>
              </a:spcBef>
              <a:buNone/>
            </a:pPr>
            <a:endParaRPr lang="en-US" sz="1200" kern="0" dirty="0"/>
          </a:p>
          <a:p>
            <a:pPr>
              <a:lnSpc>
                <a:spcPct val="100000"/>
              </a:lnSpc>
              <a:spcBef>
                <a:spcPts val="600"/>
              </a:spcBef>
              <a:buNone/>
            </a:pPr>
            <a:r>
              <a:rPr lang="en-US" sz="1200" kern="0" dirty="0"/>
              <a:t>Here is the path to the </a:t>
            </a:r>
            <a:r>
              <a:rPr lang="en-US" sz="1200" b="1" kern="0" dirty="0"/>
              <a:t>I/O Status</a:t>
            </a:r>
            <a:r>
              <a:rPr lang="en-US" sz="1200" kern="0" dirty="0"/>
              <a:t> screen.</a:t>
            </a:r>
          </a:p>
          <a:p>
            <a:pPr>
              <a:lnSpc>
                <a:spcPct val="100000"/>
              </a:lnSpc>
              <a:spcBef>
                <a:spcPts val="600"/>
              </a:spcBef>
              <a:buNone/>
            </a:pPr>
            <a:r>
              <a:rPr lang="en-US" sz="1200" kern="0" dirty="0"/>
              <a:t>Path from the Status screen … </a:t>
            </a:r>
            <a:r>
              <a:rPr lang="en-US" sz="1200" b="1" u="sng" kern="0" dirty="0"/>
              <a:t>Menu &gt; Diagnostics &gt; I/O status &gt; </a:t>
            </a:r>
            <a:r>
              <a:rPr lang="en-US" sz="1200" kern="0" dirty="0"/>
              <a:t>Select the I/O type to monitor</a:t>
            </a:r>
          </a:p>
          <a:p>
            <a:pPr>
              <a:lnSpc>
                <a:spcPct val="100000"/>
              </a:lnSpc>
              <a:spcBef>
                <a:spcPts val="600"/>
              </a:spcBef>
              <a:buNone/>
            </a:pPr>
            <a:r>
              <a:rPr lang="en-US" sz="1200" kern="0" dirty="0"/>
              <a:t>Take a moment to investigate the </a:t>
            </a:r>
            <a:r>
              <a:rPr lang="en-US" sz="1200" b="1" kern="0" dirty="0"/>
              <a:t>I/O Status</a:t>
            </a:r>
            <a:r>
              <a:rPr lang="en-US" sz="1200" kern="0" dirty="0"/>
              <a:t> screen. When you’re finished, use the </a:t>
            </a:r>
            <a:r>
              <a:rPr lang="en-US" sz="1200" b="1" kern="0" dirty="0"/>
              <a:t>ESC</a:t>
            </a:r>
            <a:r>
              <a:rPr lang="en-US" sz="1200" kern="0" dirty="0"/>
              <a:t> button to return to the Status screen.</a:t>
            </a:r>
          </a:p>
          <a:p>
            <a:pPr>
              <a:lnSpc>
                <a:spcPct val="100000"/>
              </a:lnSpc>
              <a:spcBef>
                <a:spcPts val="600"/>
              </a:spcBef>
              <a:buNone/>
            </a:pPr>
            <a:endParaRPr lang="en-US" sz="1200" b="1" kern="0" dirty="0"/>
          </a:p>
          <a:p>
            <a:pPr>
              <a:lnSpc>
                <a:spcPct val="100000"/>
              </a:lnSpc>
              <a:spcBef>
                <a:spcPts val="600"/>
              </a:spcBef>
              <a:buNone/>
            </a:pPr>
            <a:r>
              <a:rPr lang="en-US" sz="1200" b="1" kern="0" dirty="0"/>
              <a:t>Continue to the next page for more details concerning the I/O Simulation.</a:t>
            </a:r>
          </a:p>
        </p:txBody>
      </p:sp>
      <p:grpSp>
        <p:nvGrpSpPr>
          <p:cNvPr id="11" name="Group 10"/>
          <p:cNvGrpSpPr/>
          <p:nvPr/>
        </p:nvGrpSpPr>
        <p:grpSpPr>
          <a:xfrm>
            <a:off x="1275399" y="1707712"/>
            <a:ext cx="6583680" cy="646331"/>
            <a:chOff x="1275389" y="2283728"/>
            <a:chExt cx="6583680" cy="646331"/>
          </a:xfrm>
        </p:grpSpPr>
        <p:sp>
          <p:nvSpPr>
            <p:cNvPr id="9" name="Content Placeholder 2"/>
            <p:cNvSpPr txBox="1">
              <a:spLocks/>
            </p:cNvSpPr>
            <p:nvPr/>
          </p:nvSpPr>
          <p:spPr>
            <a:xfrm>
              <a:off x="1275389" y="2283728"/>
              <a:ext cx="6583680" cy="646331"/>
            </a:xfrm>
            <a:prstGeom prst="rect">
              <a:avLst/>
            </a:prstGeom>
            <a:solidFill>
              <a:srgbClr val="FFFF00"/>
            </a:solidFill>
            <a:ln w="19050">
              <a:solidFill>
                <a:srgbClr val="FF0000"/>
              </a:solidFill>
            </a:ln>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685800" indent="-685800">
                <a:lnSpc>
                  <a:spcPct val="100000"/>
                </a:lnSpc>
                <a:spcBef>
                  <a:spcPts val="0"/>
                </a:spcBef>
                <a:buNone/>
              </a:pPr>
              <a:r>
                <a:rPr lang="en-US" sz="1200" kern="0" dirty="0"/>
                <a:t>	The IOP also has diagnostic screens for monitoring the I/O status and I/O simulation. Commissioning engineers and maintenance personnel will find both of these features very useful during start-ups and for troubleshooting problems.</a:t>
              </a:r>
            </a:p>
          </p:txBody>
        </p:sp>
        <p:pic>
          <p:nvPicPr>
            <p:cNvPr id="10" name="Picture 4" descr="D:\Users\dyerta\Images\Information symb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5882" y="2378217"/>
              <a:ext cx="457200" cy="457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322021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 (IOP)</a:t>
            </a:r>
            <a:br>
              <a:rPr lang="en-US" dirty="0"/>
            </a:br>
            <a:r>
              <a:rPr lang="en-US" dirty="0"/>
              <a:t>I/O Simulation </a:t>
            </a:r>
          </a:p>
        </p:txBody>
      </p:sp>
      <p:sp>
        <p:nvSpPr>
          <p:cNvPr id="4" name="Content Placeholder 2"/>
          <p:cNvSpPr txBox="1">
            <a:spLocks/>
          </p:cNvSpPr>
          <p:nvPr/>
        </p:nvSpPr>
        <p:spPr>
          <a:xfrm>
            <a:off x="365760" y="1415334"/>
            <a:ext cx="8412480" cy="1508105"/>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nSpc>
                <a:spcPct val="100000"/>
              </a:lnSpc>
              <a:spcBef>
                <a:spcPts val="600"/>
              </a:spcBef>
              <a:buNone/>
            </a:pPr>
            <a:r>
              <a:rPr lang="en-US" sz="1200" kern="0" dirty="0"/>
              <a:t>Here is the path to the </a:t>
            </a:r>
            <a:r>
              <a:rPr lang="en-US" sz="1200" b="1" kern="0" dirty="0"/>
              <a:t>I/O Simulation </a:t>
            </a:r>
            <a:r>
              <a:rPr lang="en-US" sz="1200" kern="0" dirty="0"/>
              <a:t>screen.</a:t>
            </a:r>
          </a:p>
          <a:p>
            <a:pPr>
              <a:lnSpc>
                <a:spcPct val="100000"/>
              </a:lnSpc>
              <a:spcBef>
                <a:spcPts val="600"/>
              </a:spcBef>
              <a:buNone/>
            </a:pPr>
            <a:r>
              <a:rPr lang="en-US" sz="1200" kern="0" dirty="0"/>
              <a:t>Path from the Status screen … </a:t>
            </a:r>
            <a:r>
              <a:rPr lang="en-US" sz="1200" b="1" u="sng" kern="0" dirty="0"/>
              <a:t>Menu &gt; Diagnostics &gt; I/O simulation</a:t>
            </a:r>
            <a:endParaRPr lang="en-US" sz="1200" kern="0" dirty="0"/>
          </a:p>
          <a:p>
            <a:pPr>
              <a:lnSpc>
                <a:spcPct val="100000"/>
              </a:lnSpc>
              <a:spcBef>
                <a:spcPts val="600"/>
              </a:spcBef>
              <a:buNone/>
            </a:pPr>
            <a:r>
              <a:rPr lang="en-US" sz="1200" kern="0" dirty="0"/>
              <a:t>The IOP screen shots below are an </a:t>
            </a:r>
            <a:r>
              <a:rPr lang="en-US" sz="1200" b="1" u="sng" kern="0" dirty="0"/>
              <a:t>example</a:t>
            </a:r>
            <a:r>
              <a:rPr lang="en-US" sz="1200" kern="0" dirty="0"/>
              <a:t> of how to setup I/O simulation. Configure and activate the simulation as shown or select other I/O points if you wish. Monitor the I/O status in Startdrive. </a:t>
            </a:r>
          </a:p>
          <a:p>
            <a:pPr>
              <a:lnSpc>
                <a:spcPct val="100000"/>
              </a:lnSpc>
              <a:spcBef>
                <a:spcPts val="600"/>
              </a:spcBef>
              <a:buNone/>
            </a:pPr>
            <a:r>
              <a:rPr lang="en-US" sz="1200" b="1" kern="0" dirty="0"/>
              <a:t>The OK wheel is used to adjust and select each field.</a:t>
            </a:r>
          </a:p>
          <a:p>
            <a:pPr>
              <a:lnSpc>
                <a:spcPct val="100000"/>
              </a:lnSpc>
              <a:spcBef>
                <a:spcPts val="600"/>
              </a:spcBef>
              <a:buNone/>
            </a:pPr>
            <a:r>
              <a:rPr lang="en-US" sz="1200" b="1" kern="0" dirty="0"/>
              <a:t>NOTICE: The I/O Simulation makes parameter changes in RAM. You will see the Save icon appear  on the screen.</a:t>
            </a: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299" y="3005854"/>
            <a:ext cx="204372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7278" y="3003604"/>
            <a:ext cx="204864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702" y="3003604"/>
            <a:ext cx="205837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5521" y="3005854"/>
            <a:ext cx="2040816"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3470" y="4935983"/>
            <a:ext cx="2047659"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ight Arrow 12"/>
          <p:cNvSpPr/>
          <p:nvPr/>
        </p:nvSpPr>
        <p:spPr bwMode="auto">
          <a:xfrm>
            <a:off x="2029952" y="4492073"/>
            <a:ext cx="731520" cy="274320"/>
          </a:xfrm>
          <a:prstGeom prst="rightArrow">
            <a:avLst/>
          </a:prstGeom>
          <a:solidFill>
            <a:srgbClr val="73B4C8"/>
          </a:solidFill>
          <a:ln w="12700">
            <a:solidFill>
              <a:schemeClr val="tx1"/>
            </a:solidFill>
            <a:miter lim="800000"/>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14" name="Right Arrow 13"/>
          <p:cNvSpPr/>
          <p:nvPr/>
        </p:nvSpPr>
        <p:spPr bwMode="auto">
          <a:xfrm>
            <a:off x="4206240" y="4492073"/>
            <a:ext cx="731520" cy="274320"/>
          </a:xfrm>
          <a:prstGeom prst="rightArrow">
            <a:avLst/>
          </a:prstGeom>
          <a:solidFill>
            <a:srgbClr val="73B4C8"/>
          </a:solidFill>
          <a:ln w="12700">
            <a:solidFill>
              <a:schemeClr val="tx1"/>
            </a:solidFill>
            <a:miter lim="800000"/>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15" name="Right Arrow 14"/>
          <p:cNvSpPr/>
          <p:nvPr/>
        </p:nvSpPr>
        <p:spPr bwMode="auto">
          <a:xfrm>
            <a:off x="6418692" y="4492073"/>
            <a:ext cx="731520" cy="274320"/>
          </a:xfrm>
          <a:prstGeom prst="rightArrow">
            <a:avLst/>
          </a:prstGeom>
          <a:solidFill>
            <a:srgbClr val="73B4C8"/>
          </a:solidFill>
          <a:ln w="12700">
            <a:solidFill>
              <a:schemeClr val="tx1"/>
            </a:solidFill>
            <a:miter lim="800000"/>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16" name="Content Placeholder 2"/>
          <p:cNvSpPr txBox="1">
            <a:spLocks/>
          </p:cNvSpPr>
          <p:nvPr/>
        </p:nvSpPr>
        <p:spPr>
          <a:xfrm>
            <a:off x="366151" y="4965516"/>
            <a:ext cx="4114800" cy="482889"/>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Be sure to </a:t>
            </a:r>
            <a:r>
              <a:rPr lang="en-US" sz="1200" b="1" kern="0" dirty="0"/>
              <a:t>Deactivate simulation</a:t>
            </a:r>
            <a:r>
              <a:rPr lang="en-US" sz="1200" kern="0" dirty="0"/>
              <a:t> when you are finished and use the </a:t>
            </a:r>
            <a:r>
              <a:rPr lang="en-US" sz="1200" b="1" kern="0" dirty="0"/>
              <a:t>ESC</a:t>
            </a:r>
            <a:r>
              <a:rPr lang="en-US" sz="1200" kern="0" dirty="0"/>
              <a:t> button to return to the Status screen.</a:t>
            </a:r>
          </a:p>
        </p:txBody>
      </p:sp>
      <p:cxnSp>
        <p:nvCxnSpPr>
          <p:cNvPr id="17" name="Straight Arrow Connector 16"/>
          <p:cNvCxnSpPr/>
          <p:nvPr/>
        </p:nvCxnSpPr>
        <p:spPr bwMode="auto">
          <a:xfrm>
            <a:off x="4365266" y="5105394"/>
            <a:ext cx="445271" cy="969403"/>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2" name="Content Placeholder 2"/>
          <p:cNvSpPr txBox="1">
            <a:spLocks/>
          </p:cNvSpPr>
          <p:nvPr/>
        </p:nvSpPr>
        <p:spPr>
          <a:xfrm>
            <a:off x="365760" y="5861829"/>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2994767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Functional View – Analog inputs</a:t>
            </a:r>
          </a:p>
        </p:txBody>
      </p:sp>
      <p:sp>
        <p:nvSpPr>
          <p:cNvPr id="11" name="Content Placeholder 2"/>
          <p:cNvSpPr txBox="1">
            <a:spLocks/>
          </p:cNvSpPr>
          <p:nvPr/>
        </p:nvSpPr>
        <p:spPr>
          <a:xfrm flipH="1">
            <a:off x="862107" y="1462183"/>
            <a:ext cx="7406640" cy="482889"/>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Next, select the Analog inputs under the Inputs/outputs group. Adjust the potentiometers on the demo while monitoring the voltage and percentage fields. You can monitor these values with the drive stopped.</a:t>
            </a:r>
          </a:p>
        </p:txBody>
      </p:sp>
      <p:sp>
        <p:nvSpPr>
          <p:cNvPr id="12" name="Content Placeholder 2"/>
          <p:cNvSpPr txBox="1">
            <a:spLocks/>
          </p:cNvSpPr>
          <p:nvPr/>
        </p:nvSpPr>
        <p:spPr>
          <a:xfrm>
            <a:off x="856612" y="5861829"/>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767" y="2208215"/>
            <a:ext cx="7498080" cy="201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flipH="1">
            <a:off x="6914374" y="4526481"/>
            <a:ext cx="1737360" cy="461665"/>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nSpc>
                <a:spcPct val="100000"/>
              </a:lnSpc>
              <a:spcBef>
                <a:spcPts val="0"/>
              </a:spcBef>
              <a:buNone/>
            </a:pPr>
            <a:r>
              <a:rPr lang="en-US" sz="1200" kern="0" dirty="0"/>
              <a:t>Destination of input</a:t>
            </a:r>
          </a:p>
          <a:p>
            <a:pPr>
              <a:lnSpc>
                <a:spcPct val="100000"/>
              </a:lnSpc>
              <a:spcBef>
                <a:spcPts val="0"/>
              </a:spcBef>
              <a:buNone/>
            </a:pPr>
            <a:r>
              <a:rPr lang="en-US" sz="1200" kern="0" dirty="0"/>
              <a:t>signal – Main </a:t>
            </a:r>
            <a:r>
              <a:rPr lang="en-US" sz="1200" kern="0" dirty="0" err="1"/>
              <a:t>setpoint</a:t>
            </a:r>
            <a:endParaRPr lang="en-US" sz="1200" kern="0" dirty="0"/>
          </a:p>
        </p:txBody>
      </p:sp>
      <p:sp>
        <p:nvSpPr>
          <p:cNvPr id="8" name="Content Placeholder 2"/>
          <p:cNvSpPr txBox="1">
            <a:spLocks/>
          </p:cNvSpPr>
          <p:nvPr/>
        </p:nvSpPr>
        <p:spPr>
          <a:xfrm flipH="1">
            <a:off x="5379164" y="4528738"/>
            <a:ext cx="1188720" cy="461665"/>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nSpc>
                <a:spcPct val="100000"/>
              </a:lnSpc>
              <a:spcBef>
                <a:spcPts val="0"/>
              </a:spcBef>
              <a:buNone/>
            </a:pPr>
            <a:r>
              <a:rPr lang="en-US" sz="1200" kern="0" dirty="0"/>
              <a:t>Percentage of</a:t>
            </a:r>
          </a:p>
          <a:p>
            <a:pPr>
              <a:lnSpc>
                <a:spcPct val="100000"/>
              </a:lnSpc>
              <a:spcBef>
                <a:spcPts val="0"/>
              </a:spcBef>
              <a:buNone/>
            </a:pPr>
            <a:r>
              <a:rPr lang="en-US" sz="1200" kern="0" dirty="0"/>
              <a:t>0 – 10V input</a:t>
            </a:r>
          </a:p>
        </p:txBody>
      </p:sp>
      <p:sp>
        <p:nvSpPr>
          <p:cNvPr id="9" name="Content Placeholder 2"/>
          <p:cNvSpPr txBox="1">
            <a:spLocks/>
          </p:cNvSpPr>
          <p:nvPr/>
        </p:nvSpPr>
        <p:spPr>
          <a:xfrm flipH="1">
            <a:off x="2134000" y="4526482"/>
            <a:ext cx="1188720" cy="461665"/>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nSpc>
                <a:spcPct val="100000"/>
              </a:lnSpc>
              <a:spcBef>
                <a:spcPts val="0"/>
              </a:spcBef>
              <a:buNone/>
            </a:pPr>
            <a:r>
              <a:rPr lang="en-US" sz="1200" kern="0" dirty="0"/>
              <a:t>Voltage level</a:t>
            </a:r>
          </a:p>
          <a:p>
            <a:pPr>
              <a:lnSpc>
                <a:spcPct val="100000"/>
              </a:lnSpc>
              <a:spcBef>
                <a:spcPts val="0"/>
              </a:spcBef>
              <a:buNone/>
            </a:pPr>
            <a:r>
              <a:rPr lang="en-US" sz="1200" kern="0" dirty="0"/>
              <a:t>of input signal</a:t>
            </a:r>
          </a:p>
        </p:txBody>
      </p:sp>
      <p:sp>
        <p:nvSpPr>
          <p:cNvPr id="10" name="Content Placeholder 2"/>
          <p:cNvSpPr txBox="1">
            <a:spLocks/>
          </p:cNvSpPr>
          <p:nvPr/>
        </p:nvSpPr>
        <p:spPr>
          <a:xfrm flipH="1">
            <a:off x="459003" y="4525224"/>
            <a:ext cx="822960" cy="461665"/>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nSpc>
                <a:spcPct val="100000"/>
              </a:lnSpc>
              <a:spcBef>
                <a:spcPts val="0"/>
              </a:spcBef>
              <a:buNone/>
            </a:pPr>
            <a:r>
              <a:rPr lang="en-US" sz="1200" kern="0" dirty="0"/>
              <a:t>Terminal</a:t>
            </a:r>
          </a:p>
          <a:p>
            <a:pPr>
              <a:lnSpc>
                <a:spcPct val="100000"/>
              </a:lnSpc>
              <a:spcBef>
                <a:spcPts val="0"/>
              </a:spcBef>
              <a:buNone/>
            </a:pPr>
            <a:r>
              <a:rPr lang="en-US" sz="1200" kern="0" dirty="0"/>
              <a:t>numbers</a:t>
            </a:r>
          </a:p>
        </p:txBody>
      </p:sp>
      <p:cxnSp>
        <p:nvCxnSpPr>
          <p:cNvPr id="13" name="Straight Arrow Connector 12"/>
          <p:cNvCxnSpPr/>
          <p:nvPr/>
        </p:nvCxnSpPr>
        <p:spPr bwMode="auto">
          <a:xfrm flipH="1" flipV="1">
            <a:off x="1071564" y="4056678"/>
            <a:ext cx="130110" cy="597462"/>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Straight Arrow Connector 13"/>
          <p:cNvCxnSpPr/>
          <p:nvPr/>
        </p:nvCxnSpPr>
        <p:spPr bwMode="auto">
          <a:xfrm flipH="1" flipV="1">
            <a:off x="2914650" y="3619500"/>
            <a:ext cx="285750" cy="103464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Straight Arrow Connector 14"/>
          <p:cNvCxnSpPr/>
          <p:nvPr/>
        </p:nvCxnSpPr>
        <p:spPr bwMode="auto">
          <a:xfrm flipH="1" flipV="1">
            <a:off x="6448425" y="3619500"/>
            <a:ext cx="33726" cy="1140071"/>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Straight Arrow Connector 15"/>
          <p:cNvCxnSpPr/>
          <p:nvPr/>
        </p:nvCxnSpPr>
        <p:spPr bwMode="auto">
          <a:xfrm flipH="1" flipV="1">
            <a:off x="7848600" y="3986214"/>
            <a:ext cx="647700" cy="667926"/>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5" name="Content Placeholder 2"/>
          <p:cNvSpPr txBox="1">
            <a:spLocks/>
          </p:cNvSpPr>
          <p:nvPr/>
        </p:nvSpPr>
        <p:spPr>
          <a:xfrm flipH="1">
            <a:off x="3553757" y="4528380"/>
            <a:ext cx="1554480" cy="461665"/>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nSpc>
                <a:spcPct val="100000"/>
              </a:lnSpc>
              <a:spcBef>
                <a:spcPts val="0"/>
              </a:spcBef>
              <a:buNone/>
            </a:pPr>
            <a:r>
              <a:rPr lang="en-US" sz="1200" kern="0" dirty="0"/>
              <a:t>Click on this box to see what it reveals.</a:t>
            </a:r>
          </a:p>
        </p:txBody>
      </p:sp>
      <p:cxnSp>
        <p:nvCxnSpPr>
          <p:cNvPr id="27" name="Straight Arrow Connector 26"/>
          <p:cNvCxnSpPr/>
          <p:nvPr/>
        </p:nvCxnSpPr>
        <p:spPr bwMode="auto">
          <a:xfrm flipH="1" flipV="1">
            <a:off x="4929192" y="4136820"/>
            <a:ext cx="71436" cy="622751"/>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262521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Functional View – Speed </a:t>
            </a:r>
            <a:r>
              <a:rPr lang="en-US" dirty="0" err="1"/>
              <a:t>setpoint</a:t>
            </a:r>
            <a:endParaRPr lang="en-US" dirty="0"/>
          </a:p>
        </p:txBody>
      </p:sp>
      <p:sp>
        <p:nvSpPr>
          <p:cNvPr id="11" name="Content Placeholder 2"/>
          <p:cNvSpPr txBox="1">
            <a:spLocks/>
          </p:cNvSpPr>
          <p:nvPr/>
        </p:nvSpPr>
        <p:spPr>
          <a:xfrm flipH="1">
            <a:off x="862107" y="1462183"/>
            <a:ext cx="7406640" cy="701731"/>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Finally, let’s look at the </a:t>
            </a:r>
            <a:r>
              <a:rPr lang="en-US" sz="1200" b="1" kern="0" dirty="0"/>
              <a:t>Speed </a:t>
            </a:r>
            <a:r>
              <a:rPr lang="en-US" sz="1200" b="1" kern="0" dirty="0" err="1"/>
              <a:t>setpoint</a:t>
            </a:r>
            <a:r>
              <a:rPr lang="en-US" sz="1200" kern="0" dirty="0"/>
              <a:t> in the </a:t>
            </a:r>
            <a:r>
              <a:rPr lang="en-US" sz="1200" b="1" kern="0" dirty="0" err="1"/>
              <a:t>Setpoint</a:t>
            </a:r>
            <a:r>
              <a:rPr lang="en-US" sz="1200" b="1" kern="0" dirty="0"/>
              <a:t> channel</a:t>
            </a:r>
            <a:r>
              <a:rPr lang="en-US" sz="1200" kern="0" dirty="0"/>
              <a:t> group. Hover the mouse over some of the highlighted fields to see what information is provided. Also, click on the boxes to see if they act as links to other parameter groups. When you’re finished exploring the </a:t>
            </a:r>
            <a:r>
              <a:rPr lang="en-US" sz="1200" kern="0" dirty="0" err="1"/>
              <a:t>setpoint</a:t>
            </a:r>
            <a:r>
              <a:rPr lang="en-US" sz="1200" kern="0" dirty="0"/>
              <a:t> channel, continue to the next page. </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9088" y="2231201"/>
            <a:ext cx="5495464"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55869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263" y="2152650"/>
            <a:ext cx="25717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Startdrive</a:t>
            </a:r>
            <a:br>
              <a:rPr lang="en-US" dirty="0"/>
            </a:br>
            <a:r>
              <a:rPr lang="en-US" dirty="0"/>
              <a:t>Control panel</a:t>
            </a:r>
          </a:p>
        </p:txBody>
      </p:sp>
      <p:sp>
        <p:nvSpPr>
          <p:cNvPr id="3" name="Content Placeholder 2"/>
          <p:cNvSpPr txBox="1">
            <a:spLocks/>
          </p:cNvSpPr>
          <p:nvPr/>
        </p:nvSpPr>
        <p:spPr>
          <a:xfrm flipH="1">
            <a:off x="1370971" y="1462183"/>
            <a:ext cx="6400800" cy="49859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 Next we will look at the Startdrive Control Panel. This feature allows the user to take control of the drive via the software without the necessity of changing any drive parameters. </a:t>
            </a:r>
          </a:p>
        </p:txBody>
      </p:sp>
      <p:sp>
        <p:nvSpPr>
          <p:cNvPr id="4" name="Content Placeholder 2"/>
          <p:cNvSpPr txBox="1">
            <a:spLocks/>
          </p:cNvSpPr>
          <p:nvPr/>
        </p:nvSpPr>
        <p:spPr>
          <a:xfrm flipH="1">
            <a:off x="369129" y="5049546"/>
            <a:ext cx="2834640" cy="295466"/>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In the work area, select </a:t>
            </a:r>
            <a:r>
              <a:rPr lang="en-US" sz="1200" b="1" kern="0" dirty="0"/>
              <a:t>Control panel</a:t>
            </a:r>
            <a:r>
              <a:rPr lang="en-US" sz="1200" kern="0" dirty="0"/>
              <a:t>. </a:t>
            </a:r>
          </a:p>
        </p:txBody>
      </p:sp>
      <p:sp>
        <p:nvSpPr>
          <p:cNvPr id="8" name="Content Placeholder 2"/>
          <p:cNvSpPr txBox="1">
            <a:spLocks/>
          </p:cNvSpPr>
          <p:nvPr/>
        </p:nvSpPr>
        <p:spPr>
          <a:xfrm flipH="1">
            <a:off x="365032" y="2197698"/>
            <a:ext cx="5303520" cy="295466"/>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In the Project tree, double click </a:t>
            </a:r>
            <a:r>
              <a:rPr lang="en-US" sz="1200" b="1" kern="0" dirty="0"/>
              <a:t>Commissioning</a:t>
            </a:r>
            <a:r>
              <a:rPr lang="en-US" sz="1200" kern="0" dirty="0"/>
              <a:t> under the Drive_1 device.</a:t>
            </a: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4017" y="4917961"/>
            <a:ext cx="5200650"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a:off x="5630114" y="2552747"/>
            <a:ext cx="1227886" cy="1597222"/>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Straight Arrow Connector 10"/>
          <p:cNvCxnSpPr/>
          <p:nvPr/>
        </p:nvCxnSpPr>
        <p:spPr bwMode="auto">
          <a:xfrm flipV="1">
            <a:off x="3132812" y="5165571"/>
            <a:ext cx="771277" cy="1"/>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4" name="Content Placeholder 2"/>
          <p:cNvSpPr txBox="1">
            <a:spLocks/>
          </p:cNvSpPr>
          <p:nvPr/>
        </p:nvSpPr>
        <p:spPr>
          <a:xfrm>
            <a:off x="365443" y="5859602"/>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23912563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Control panel - Activation</a:t>
            </a:r>
          </a:p>
        </p:txBody>
      </p:sp>
      <p:sp>
        <p:nvSpPr>
          <p:cNvPr id="3" name="Content Placeholder 2"/>
          <p:cNvSpPr txBox="1">
            <a:spLocks/>
          </p:cNvSpPr>
          <p:nvPr/>
        </p:nvSpPr>
        <p:spPr>
          <a:xfrm flipH="1">
            <a:off x="2006414" y="1343761"/>
            <a:ext cx="5120640" cy="279757"/>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Follow the numbers below for the sequence to activate the control panel.</a:t>
            </a:r>
          </a:p>
        </p:txBody>
      </p:sp>
      <p:sp>
        <p:nvSpPr>
          <p:cNvPr id="4" name="Content Placeholder 2"/>
          <p:cNvSpPr txBox="1">
            <a:spLocks/>
          </p:cNvSpPr>
          <p:nvPr/>
        </p:nvSpPr>
        <p:spPr>
          <a:xfrm>
            <a:off x="437002" y="5974328"/>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901" y="1764550"/>
            <a:ext cx="8517445"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rot="8040000">
            <a:off x="1190102" y="2225972"/>
            <a:ext cx="274320" cy="0"/>
          </a:xfrm>
          <a:prstGeom prst="straightConnector1">
            <a:avLst/>
          </a:prstGeom>
          <a:solidFill>
            <a:schemeClr val="tx2"/>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7" name="TextBox 6"/>
          <p:cNvSpPr txBox="1"/>
          <p:nvPr/>
        </p:nvSpPr>
        <p:spPr>
          <a:xfrm>
            <a:off x="1345506" y="1831136"/>
            <a:ext cx="3206968" cy="248466"/>
          </a:xfrm>
          <a:prstGeom prst="rect">
            <a:avLst/>
          </a:prstGeom>
          <a:solidFill>
            <a:srgbClr val="00B4F0"/>
          </a:solidFill>
          <a:ln w="19050">
            <a:solidFill>
              <a:srgbClr val="FF0000"/>
            </a:solidFill>
          </a:ln>
        </p:spPr>
        <p:txBody>
          <a:bodyPr wrap="none" lIns="45720" tIns="45720" rIns="45720" bIns="45720" rtlCol="0">
            <a:spAutoFit/>
          </a:bodyPr>
          <a:lstStyle/>
          <a:p>
            <a:pPr>
              <a:lnSpc>
                <a:spcPct val="110000"/>
              </a:lnSpc>
              <a:spcBef>
                <a:spcPts val="0"/>
              </a:spcBef>
            </a:pPr>
            <a:r>
              <a:rPr lang="en-US" sz="1000" b="1" dirty="0">
                <a:solidFill>
                  <a:schemeClr val="tx1"/>
                </a:solidFill>
              </a:rPr>
              <a:t>1: Enter monitoring time = 3000 and press continue</a:t>
            </a:r>
          </a:p>
        </p:txBody>
      </p:sp>
      <p:sp>
        <p:nvSpPr>
          <p:cNvPr id="8" name="TextBox 7"/>
          <p:cNvSpPr txBox="1"/>
          <p:nvPr/>
        </p:nvSpPr>
        <p:spPr>
          <a:xfrm>
            <a:off x="7590948" y="1844280"/>
            <a:ext cx="679032" cy="261610"/>
          </a:xfrm>
          <a:prstGeom prst="rect">
            <a:avLst/>
          </a:prstGeom>
          <a:solidFill>
            <a:srgbClr val="00B4F0"/>
          </a:solidFill>
          <a:ln w="19050">
            <a:solidFill>
              <a:srgbClr val="FF0000"/>
            </a:solidFill>
          </a:ln>
        </p:spPr>
        <p:txBody>
          <a:bodyPr wrap="none" lIns="45720" tIns="45720" rIns="45720" bIns="45720" rtlCol="0">
            <a:spAutoFit/>
          </a:bodyPr>
          <a:lstStyle/>
          <a:p>
            <a:pPr>
              <a:lnSpc>
                <a:spcPct val="110000"/>
              </a:lnSpc>
              <a:spcBef>
                <a:spcPts val="0"/>
              </a:spcBef>
            </a:pPr>
            <a:r>
              <a:rPr lang="en-US" sz="1000" b="1" dirty="0">
                <a:solidFill>
                  <a:schemeClr val="tx1"/>
                </a:solidFill>
              </a:rPr>
              <a:t>2: 1=Start</a:t>
            </a:r>
          </a:p>
        </p:txBody>
      </p:sp>
      <p:sp>
        <p:nvSpPr>
          <p:cNvPr id="9" name="TextBox 8"/>
          <p:cNvSpPr txBox="1"/>
          <p:nvPr/>
        </p:nvSpPr>
        <p:spPr>
          <a:xfrm>
            <a:off x="1803794" y="2611285"/>
            <a:ext cx="1078180" cy="248466"/>
          </a:xfrm>
          <a:prstGeom prst="rect">
            <a:avLst/>
          </a:prstGeom>
          <a:solidFill>
            <a:srgbClr val="00B4F0"/>
          </a:solidFill>
          <a:ln w="19050">
            <a:solidFill>
              <a:srgbClr val="FF0000"/>
            </a:solidFill>
          </a:ln>
        </p:spPr>
        <p:txBody>
          <a:bodyPr wrap="none" lIns="45720" tIns="45720" rIns="45720" bIns="45720" rtlCol="0">
            <a:spAutoFit/>
          </a:bodyPr>
          <a:lstStyle/>
          <a:p>
            <a:pPr>
              <a:lnSpc>
                <a:spcPct val="110000"/>
              </a:lnSpc>
              <a:spcBef>
                <a:spcPts val="0"/>
              </a:spcBef>
            </a:pPr>
            <a:r>
              <a:rPr lang="en-US" sz="1000" b="1" dirty="0">
                <a:solidFill>
                  <a:schemeClr val="tx1"/>
                </a:solidFill>
              </a:rPr>
              <a:t>3: Enter a speed</a:t>
            </a:r>
          </a:p>
        </p:txBody>
      </p:sp>
      <p:sp>
        <p:nvSpPr>
          <p:cNvPr id="10" name="TextBox 9"/>
          <p:cNvSpPr txBox="1"/>
          <p:nvPr/>
        </p:nvSpPr>
        <p:spPr>
          <a:xfrm>
            <a:off x="4858365" y="2533594"/>
            <a:ext cx="1333057" cy="261610"/>
          </a:xfrm>
          <a:prstGeom prst="rect">
            <a:avLst/>
          </a:prstGeom>
          <a:solidFill>
            <a:srgbClr val="00B4F0"/>
          </a:solidFill>
          <a:ln w="19050">
            <a:solidFill>
              <a:srgbClr val="FF0000"/>
            </a:solidFill>
          </a:ln>
        </p:spPr>
        <p:txBody>
          <a:bodyPr wrap="none" lIns="45720" tIns="45720" rIns="45720" bIns="45720" rtlCol="0">
            <a:spAutoFit/>
          </a:bodyPr>
          <a:lstStyle/>
          <a:p>
            <a:pPr>
              <a:lnSpc>
                <a:spcPct val="110000"/>
              </a:lnSpc>
              <a:spcBef>
                <a:spcPts val="0"/>
              </a:spcBef>
            </a:pPr>
            <a:r>
              <a:rPr lang="en-US" sz="1000" b="1" dirty="0">
                <a:solidFill>
                  <a:schemeClr val="tx1"/>
                </a:solidFill>
              </a:rPr>
              <a:t>4: Select a direction</a:t>
            </a:r>
          </a:p>
        </p:txBody>
      </p:sp>
      <p:cxnSp>
        <p:nvCxnSpPr>
          <p:cNvPr id="14" name="Straight Arrow Connector 13"/>
          <p:cNvCxnSpPr/>
          <p:nvPr/>
        </p:nvCxnSpPr>
        <p:spPr bwMode="auto">
          <a:xfrm>
            <a:off x="7680686" y="2156393"/>
            <a:ext cx="373985" cy="263106"/>
          </a:xfrm>
          <a:prstGeom prst="straightConnector1">
            <a:avLst/>
          </a:prstGeom>
          <a:solidFill>
            <a:schemeClr val="tx2"/>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Straight Arrow Connector 14"/>
          <p:cNvCxnSpPr/>
          <p:nvPr/>
        </p:nvCxnSpPr>
        <p:spPr bwMode="auto">
          <a:xfrm rot="8040000">
            <a:off x="1395124" y="2901325"/>
            <a:ext cx="365760" cy="0"/>
          </a:xfrm>
          <a:prstGeom prst="straightConnector1">
            <a:avLst/>
          </a:prstGeom>
          <a:solidFill>
            <a:schemeClr val="tx2"/>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Straight Arrow Connector 15"/>
          <p:cNvCxnSpPr/>
          <p:nvPr/>
        </p:nvCxnSpPr>
        <p:spPr bwMode="auto">
          <a:xfrm flipH="1">
            <a:off x="5025224" y="2824183"/>
            <a:ext cx="405517" cy="208695"/>
          </a:xfrm>
          <a:prstGeom prst="straightConnector1">
            <a:avLst/>
          </a:prstGeom>
          <a:solidFill>
            <a:schemeClr val="tx2"/>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Straight Arrow Connector 16"/>
          <p:cNvCxnSpPr/>
          <p:nvPr/>
        </p:nvCxnSpPr>
        <p:spPr bwMode="auto">
          <a:xfrm>
            <a:off x="5561485" y="2824274"/>
            <a:ext cx="223542" cy="208604"/>
          </a:xfrm>
          <a:prstGeom prst="straightConnector1">
            <a:avLst/>
          </a:prstGeom>
          <a:solidFill>
            <a:schemeClr val="tx2"/>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733214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Start of Exercises</a:t>
            </a:r>
          </a:p>
        </p:txBody>
      </p:sp>
      <p:sp>
        <p:nvSpPr>
          <p:cNvPr id="4" name="Content Placeholder 2"/>
          <p:cNvSpPr txBox="1">
            <a:spLocks/>
          </p:cNvSpPr>
          <p:nvPr/>
        </p:nvSpPr>
        <p:spPr bwMode="auto">
          <a:xfrm>
            <a:off x="457200" y="1554480"/>
            <a:ext cx="5303520" cy="1879489"/>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400" kern="0" dirty="0"/>
              <a:t>You are about to begin the lab exercises. </a:t>
            </a:r>
          </a:p>
          <a:p>
            <a:pPr>
              <a:buNone/>
            </a:pPr>
            <a:r>
              <a:rPr lang="en-US" sz="1400" kern="0" dirty="0">
                <a:solidFill>
                  <a:srgbClr val="FF0000"/>
                </a:solidFill>
              </a:rPr>
              <a:t>Whether modifying a value or making a selection in a menu, be mindful that the </a:t>
            </a:r>
            <a:r>
              <a:rPr lang="en-US" sz="1400" b="1" kern="0" dirty="0">
                <a:solidFill>
                  <a:srgbClr val="FF0000"/>
                </a:solidFill>
              </a:rPr>
              <a:t>OK</a:t>
            </a:r>
            <a:r>
              <a:rPr lang="en-US" sz="1400" kern="0" dirty="0">
                <a:solidFill>
                  <a:srgbClr val="FF0000"/>
                </a:solidFill>
              </a:rPr>
              <a:t> button is very sensitive. </a:t>
            </a:r>
            <a:r>
              <a:rPr lang="en-US" sz="1400" b="1" u="sng" kern="0" dirty="0">
                <a:solidFill>
                  <a:srgbClr val="FF0000"/>
                </a:solidFill>
              </a:rPr>
              <a:t>Each click that you feel when rotating the button is evaluated as a change.</a:t>
            </a:r>
            <a:r>
              <a:rPr lang="en-US" sz="1400" b="1" kern="0" dirty="0">
                <a:solidFill>
                  <a:srgbClr val="FF0000"/>
                </a:solidFill>
              </a:rPr>
              <a:t> </a:t>
            </a:r>
            <a:r>
              <a:rPr lang="en-US" sz="1400" kern="0" dirty="0">
                <a:solidFill>
                  <a:srgbClr val="FF0000"/>
                </a:solidFill>
              </a:rPr>
              <a:t>Rotate the wheel slowly and allow the screen a brief moment to update after you press the button to acknowledge or accept your selection.</a:t>
            </a:r>
            <a:endParaRPr lang="en-US" sz="1400" kern="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3057" y="1495595"/>
            <a:ext cx="2579186" cy="3849531"/>
          </a:xfrm>
          <a:prstGeom prst="rect">
            <a:avLst/>
          </a:prstGeom>
        </p:spPr>
      </p:pic>
    </p:spTree>
    <p:extLst>
      <p:ext uri="{BB962C8B-B14F-4D97-AF65-F5344CB8AC3E}">
        <p14:creationId xmlns:p14="http://schemas.microsoft.com/office/powerpoint/2010/main" val="42792227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Control panel - Deactivation</a:t>
            </a:r>
          </a:p>
        </p:txBody>
      </p:sp>
      <p:sp>
        <p:nvSpPr>
          <p:cNvPr id="3" name="Content Placeholder 2"/>
          <p:cNvSpPr txBox="1">
            <a:spLocks/>
          </p:cNvSpPr>
          <p:nvPr/>
        </p:nvSpPr>
        <p:spPr>
          <a:xfrm flipH="1">
            <a:off x="1918953" y="1343761"/>
            <a:ext cx="5303520" cy="295466"/>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Follow the numbers below for the sequence to deactivate the control panel.</a:t>
            </a:r>
          </a:p>
        </p:txBody>
      </p:sp>
      <p:sp>
        <p:nvSpPr>
          <p:cNvPr id="4" name="Content Placeholder 2"/>
          <p:cNvSpPr txBox="1">
            <a:spLocks/>
          </p:cNvSpPr>
          <p:nvPr/>
        </p:nvSpPr>
        <p:spPr>
          <a:xfrm>
            <a:off x="437002" y="5974328"/>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901" y="1764550"/>
            <a:ext cx="8517445"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rot="8040000">
            <a:off x="2029715" y="2225972"/>
            <a:ext cx="274320" cy="0"/>
          </a:xfrm>
          <a:prstGeom prst="straightConnector1">
            <a:avLst/>
          </a:prstGeom>
          <a:solidFill>
            <a:schemeClr val="tx2"/>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7" name="TextBox 6"/>
          <p:cNvSpPr txBox="1"/>
          <p:nvPr/>
        </p:nvSpPr>
        <p:spPr>
          <a:xfrm>
            <a:off x="1345506" y="1831136"/>
            <a:ext cx="2086469" cy="261610"/>
          </a:xfrm>
          <a:prstGeom prst="rect">
            <a:avLst/>
          </a:prstGeom>
          <a:solidFill>
            <a:srgbClr val="00B4F0"/>
          </a:solidFill>
          <a:ln w="19050">
            <a:solidFill>
              <a:srgbClr val="FF0000"/>
            </a:solidFill>
          </a:ln>
        </p:spPr>
        <p:txBody>
          <a:bodyPr wrap="none" lIns="45720" tIns="45720" rIns="45720" bIns="45720" rtlCol="0">
            <a:spAutoFit/>
          </a:bodyPr>
          <a:lstStyle/>
          <a:p>
            <a:pPr>
              <a:lnSpc>
                <a:spcPct val="110000"/>
              </a:lnSpc>
              <a:spcBef>
                <a:spcPts val="0"/>
              </a:spcBef>
            </a:pPr>
            <a:r>
              <a:rPr lang="en-US" sz="1000" b="1" dirty="0">
                <a:solidFill>
                  <a:schemeClr val="tx1"/>
                </a:solidFill>
              </a:rPr>
              <a:t>3: Deactivate and press continue</a:t>
            </a:r>
          </a:p>
        </p:txBody>
      </p:sp>
      <p:sp>
        <p:nvSpPr>
          <p:cNvPr id="8" name="TextBox 7"/>
          <p:cNvSpPr txBox="1"/>
          <p:nvPr/>
        </p:nvSpPr>
        <p:spPr>
          <a:xfrm>
            <a:off x="8091861" y="1820427"/>
            <a:ext cx="672620" cy="261610"/>
          </a:xfrm>
          <a:prstGeom prst="rect">
            <a:avLst/>
          </a:prstGeom>
          <a:solidFill>
            <a:srgbClr val="00B4F0"/>
          </a:solidFill>
          <a:ln w="19050">
            <a:solidFill>
              <a:srgbClr val="FF0000"/>
            </a:solidFill>
          </a:ln>
        </p:spPr>
        <p:txBody>
          <a:bodyPr wrap="none" lIns="45720" tIns="45720" rIns="45720" bIns="45720" rtlCol="0">
            <a:spAutoFit/>
          </a:bodyPr>
          <a:lstStyle/>
          <a:p>
            <a:pPr>
              <a:lnSpc>
                <a:spcPct val="110000"/>
              </a:lnSpc>
              <a:spcBef>
                <a:spcPts val="0"/>
              </a:spcBef>
            </a:pPr>
            <a:r>
              <a:rPr lang="en-US" sz="1000" b="1" dirty="0">
                <a:solidFill>
                  <a:schemeClr val="tx1"/>
                </a:solidFill>
              </a:rPr>
              <a:t>1: 0=Stop</a:t>
            </a:r>
          </a:p>
        </p:txBody>
      </p:sp>
      <p:sp>
        <p:nvSpPr>
          <p:cNvPr id="10" name="TextBox 9"/>
          <p:cNvSpPr txBox="1"/>
          <p:nvPr/>
        </p:nvSpPr>
        <p:spPr>
          <a:xfrm>
            <a:off x="4475714" y="1831136"/>
            <a:ext cx="1099019" cy="261610"/>
          </a:xfrm>
          <a:prstGeom prst="rect">
            <a:avLst/>
          </a:prstGeom>
          <a:solidFill>
            <a:srgbClr val="00B4F0"/>
          </a:solidFill>
          <a:ln w="19050">
            <a:solidFill>
              <a:srgbClr val="FF0000"/>
            </a:solidFill>
          </a:ln>
        </p:spPr>
        <p:txBody>
          <a:bodyPr wrap="none" lIns="45720" tIns="45720" rIns="45720" bIns="45720" rtlCol="0">
            <a:spAutoFit/>
          </a:bodyPr>
          <a:lstStyle/>
          <a:p>
            <a:pPr>
              <a:lnSpc>
                <a:spcPct val="110000"/>
              </a:lnSpc>
              <a:spcBef>
                <a:spcPts val="0"/>
              </a:spcBef>
            </a:pPr>
            <a:r>
              <a:rPr lang="en-US" sz="1000" b="1" dirty="0">
                <a:solidFill>
                  <a:schemeClr val="tx1"/>
                </a:solidFill>
              </a:rPr>
              <a:t>2: Reset enables</a:t>
            </a:r>
          </a:p>
        </p:txBody>
      </p:sp>
      <p:cxnSp>
        <p:nvCxnSpPr>
          <p:cNvPr id="14" name="Straight Arrow Connector 13"/>
          <p:cNvCxnSpPr/>
          <p:nvPr/>
        </p:nvCxnSpPr>
        <p:spPr bwMode="auto">
          <a:xfrm flipH="1">
            <a:off x="8539702" y="2127307"/>
            <a:ext cx="166976" cy="237085"/>
          </a:xfrm>
          <a:prstGeom prst="straightConnector1">
            <a:avLst/>
          </a:prstGeom>
          <a:solidFill>
            <a:schemeClr val="tx2"/>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Straight Arrow Connector 15"/>
          <p:cNvCxnSpPr/>
          <p:nvPr/>
        </p:nvCxnSpPr>
        <p:spPr bwMode="auto">
          <a:xfrm flipH="1">
            <a:off x="4570714" y="2119356"/>
            <a:ext cx="202758" cy="208695"/>
          </a:xfrm>
          <a:prstGeom prst="straightConnector1">
            <a:avLst/>
          </a:prstGeom>
          <a:solidFill>
            <a:schemeClr val="tx2"/>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9176671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 (IOP)</a:t>
            </a:r>
            <a:br>
              <a:rPr lang="en-US" dirty="0"/>
            </a:br>
            <a:r>
              <a:rPr lang="en-US" dirty="0"/>
              <a:t>HAND Mode </a:t>
            </a:r>
          </a:p>
        </p:txBody>
      </p:sp>
      <p:sp>
        <p:nvSpPr>
          <p:cNvPr id="4" name="Content Placeholder 2"/>
          <p:cNvSpPr txBox="1">
            <a:spLocks/>
          </p:cNvSpPr>
          <p:nvPr/>
        </p:nvSpPr>
        <p:spPr>
          <a:xfrm>
            <a:off x="588388" y="1463040"/>
            <a:ext cx="7955280" cy="3657600"/>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nSpc>
                <a:spcPct val="100000"/>
              </a:lnSpc>
              <a:spcBef>
                <a:spcPts val="600"/>
              </a:spcBef>
              <a:buNone/>
            </a:pPr>
            <a:endParaRPr lang="en-US" sz="1200" kern="0" dirty="0"/>
          </a:p>
          <a:p>
            <a:pPr>
              <a:lnSpc>
                <a:spcPct val="100000"/>
              </a:lnSpc>
              <a:spcBef>
                <a:spcPts val="600"/>
              </a:spcBef>
              <a:buNone/>
            </a:pPr>
            <a:endParaRPr lang="en-US" sz="1200" kern="0" dirty="0"/>
          </a:p>
          <a:p>
            <a:pPr>
              <a:buNone/>
            </a:pPr>
            <a:endParaRPr lang="en-US" sz="1200" kern="0" dirty="0"/>
          </a:p>
          <a:p>
            <a:pPr>
              <a:lnSpc>
                <a:spcPct val="100000"/>
              </a:lnSpc>
              <a:spcBef>
                <a:spcPts val="600"/>
              </a:spcBef>
              <a:buNone/>
            </a:pPr>
            <a:endParaRPr lang="en-US" sz="1200" kern="0" dirty="0"/>
          </a:p>
          <a:p>
            <a:pPr>
              <a:lnSpc>
                <a:spcPct val="100000"/>
              </a:lnSpc>
              <a:spcBef>
                <a:spcPts val="600"/>
              </a:spcBef>
              <a:buNone/>
            </a:pPr>
            <a:endParaRPr lang="en-US" sz="1200" kern="0" dirty="0"/>
          </a:p>
          <a:p>
            <a:pPr>
              <a:lnSpc>
                <a:spcPct val="100000"/>
              </a:lnSpc>
              <a:spcBef>
                <a:spcPts val="600"/>
              </a:spcBef>
              <a:buNone/>
            </a:pPr>
            <a:endParaRPr lang="en-US" sz="1200" kern="0" dirty="0"/>
          </a:p>
          <a:p>
            <a:pPr>
              <a:lnSpc>
                <a:spcPct val="100000"/>
              </a:lnSpc>
              <a:spcBef>
                <a:spcPts val="600"/>
              </a:spcBef>
              <a:buNone/>
            </a:pPr>
            <a:endParaRPr lang="en-US" sz="1200" kern="0" dirty="0"/>
          </a:p>
          <a:p>
            <a:pPr>
              <a:lnSpc>
                <a:spcPct val="100000"/>
              </a:lnSpc>
              <a:spcBef>
                <a:spcPts val="600"/>
              </a:spcBef>
              <a:buNone/>
            </a:pPr>
            <a:r>
              <a:rPr lang="en-US" sz="1200" kern="0" dirty="0"/>
              <a:t>The next few pages explain how to use the HAND mode.</a:t>
            </a:r>
          </a:p>
        </p:txBody>
      </p:sp>
      <p:sp>
        <p:nvSpPr>
          <p:cNvPr id="9" name="Content Placeholder 2"/>
          <p:cNvSpPr txBox="1">
            <a:spLocks/>
          </p:cNvSpPr>
          <p:nvPr/>
        </p:nvSpPr>
        <p:spPr>
          <a:xfrm>
            <a:off x="1275389" y="1607893"/>
            <a:ext cx="6583680" cy="1384995"/>
          </a:xfrm>
          <a:prstGeom prst="rect">
            <a:avLst/>
          </a:prstGeom>
          <a:solidFill>
            <a:srgbClr val="FFFF00"/>
          </a:solidFill>
          <a:ln w="19050">
            <a:solidFill>
              <a:srgbClr val="FF0000"/>
            </a:solidFill>
          </a:ln>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685800" indent="-685800">
              <a:lnSpc>
                <a:spcPct val="100000"/>
              </a:lnSpc>
              <a:spcBef>
                <a:spcPts val="0"/>
              </a:spcBef>
              <a:buNone/>
            </a:pPr>
            <a:r>
              <a:rPr lang="en-US" sz="1200" kern="0" dirty="0"/>
              <a:t>	The HAND mode of the IOP gives the user a quick and easy way of taking control of the drive with just a touch of a button. This feature is available “out of the box”. There are no parameter changes required prior to utilizing this function. However, if the user wants to deactivate this feature for any reason, it can be done by simply changing one parameter. The HAND mode allows the user to start/stop the drive, jog the motor, change direction and vary the speed </a:t>
            </a:r>
            <a:r>
              <a:rPr lang="en-US" sz="1200" kern="0" dirty="0" err="1"/>
              <a:t>setpoint</a:t>
            </a:r>
            <a:r>
              <a:rPr lang="en-US" sz="1200" kern="0" dirty="0"/>
              <a:t>. All this control with no control wires attached.</a:t>
            </a:r>
          </a:p>
        </p:txBody>
      </p:sp>
      <p:pic>
        <p:nvPicPr>
          <p:cNvPr id="10" name="Picture 4" descr="D:\Users\dyerta\Images\Information symb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5882" y="1789843"/>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a:xfrm>
            <a:off x="586795" y="5484391"/>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0789" y="3235577"/>
            <a:ext cx="2436255"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25021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Hand/Auto</a:t>
            </a:r>
          </a:p>
        </p:txBody>
      </p:sp>
      <p:sp>
        <p:nvSpPr>
          <p:cNvPr id="5" name="Content Placeholder 2"/>
          <p:cNvSpPr txBox="1">
            <a:spLocks/>
          </p:cNvSpPr>
          <p:nvPr/>
        </p:nvSpPr>
        <p:spPr bwMode="auto">
          <a:xfrm>
            <a:off x="964118" y="1787560"/>
            <a:ext cx="7223760" cy="29546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Press the </a:t>
            </a:r>
            <a:r>
              <a:rPr lang="en-US" sz="1200" b="1" kern="0" dirty="0"/>
              <a:t>Hand/Auto</a:t>
            </a:r>
            <a:r>
              <a:rPr lang="en-US" sz="1200" kern="0" dirty="0"/>
              <a:t> button. Ensure the </a:t>
            </a:r>
            <a:r>
              <a:rPr lang="en-US" sz="1200" b="1" kern="0" dirty="0"/>
              <a:t>Hand</a:t>
            </a:r>
            <a:r>
              <a:rPr lang="en-US" sz="1200" kern="0" dirty="0"/>
              <a:t> icon appears in the top-right corner of the Status screen</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2184" y="2834640"/>
            <a:ext cx="407512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bwMode="auto">
          <a:xfrm>
            <a:off x="1687927" y="2190529"/>
            <a:ext cx="5760720" cy="518604"/>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Start the drive and increase the motor RPMs by rotating the </a:t>
            </a:r>
            <a:r>
              <a:rPr lang="en-US" sz="1200" b="1" kern="0" dirty="0"/>
              <a:t>OK wheel </a:t>
            </a:r>
            <a:r>
              <a:rPr lang="en-US" sz="1200" kern="0" dirty="0"/>
              <a:t>clockwise.</a:t>
            </a:r>
          </a:p>
          <a:p>
            <a:pPr>
              <a:lnSpc>
                <a:spcPct val="100000"/>
              </a:lnSpc>
              <a:spcBef>
                <a:spcPts val="300"/>
              </a:spcBef>
              <a:buNone/>
            </a:pPr>
            <a:r>
              <a:rPr lang="en-US" sz="1200" kern="0" dirty="0"/>
              <a:t>In the example below a value of 55% has been dialed in with the wheel.</a:t>
            </a:r>
          </a:p>
        </p:txBody>
      </p:sp>
      <p:sp>
        <p:nvSpPr>
          <p:cNvPr id="8" name="Content Placeholder 2"/>
          <p:cNvSpPr txBox="1">
            <a:spLocks/>
          </p:cNvSpPr>
          <p:nvPr/>
        </p:nvSpPr>
        <p:spPr bwMode="auto">
          <a:xfrm>
            <a:off x="954574" y="1367298"/>
            <a:ext cx="7223760" cy="295466"/>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IMPORTANT: In HAND mode … the </a:t>
            </a:r>
            <a:r>
              <a:rPr lang="en-US" sz="1200" b="1" kern="0" dirty="0"/>
              <a:t>I </a:t>
            </a:r>
            <a:r>
              <a:rPr lang="en-US" sz="1200" b="1" kern="0" dirty="0">
                <a:solidFill>
                  <a:srgbClr val="00B050"/>
                </a:solidFill>
              </a:rPr>
              <a:t>(green) </a:t>
            </a:r>
            <a:r>
              <a:rPr lang="en-US" sz="1200" kern="0" dirty="0"/>
              <a:t>button starts the drive, the </a:t>
            </a:r>
            <a:r>
              <a:rPr lang="en-US" sz="1200" b="1" kern="0" dirty="0"/>
              <a:t>O </a:t>
            </a:r>
            <a:r>
              <a:rPr lang="en-US" sz="1200" b="1" kern="0" dirty="0">
                <a:solidFill>
                  <a:srgbClr val="FF0000"/>
                </a:solidFill>
              </a:rPr>
              <a:t>(red) </a:t>
            </a:r>
            <a:r>
              <a:rPr lang="en-US" sz="1200" kern="0" dirty="0"/>
              <a:t>button stops the drive.</a:t>
            </a:r>
          </a:p>
        </p:txBody>
      </p:sp>
      <p:sp>
        <p:nvSpPr>
          <p:cNvPr id="9" name="Content Placeholder 2"/>
          <p:cNvSpPr txBox="1">
            <a:spLocks/>
          </p:cNvSpPr>
          <p:nvPr/>
        </p:nvSpPr>
        <p:spPr bwMode="auto">
          <a:xfrm>
            <a:off x="964118" y="5849822"/>
            <a:ext cx="2014728" cy="292608"/>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15660849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Hand/Auto</a:t>
            </a:r>
          </a:p>
        </p:txBody>
      </p:sp>
      <p:sp>
        <p:nvSpPr>
          <p:cNvPr id="5" name="Content Placeholder 2"/>
          <p:cNvSpPr txBox="1">
            <a:spLocks/>
          </p:cNvSpPr>
          <p:nvPr/>
        </p:nvSpPr>
        <p:spPr bwMode="auto">
          <a:xfrm>
            <a:off x="1641102" y="1787560"/>
            <a:ext cx="5852160" cy="49859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Press the </a:t>
            </a:r>
            <a:r>
              <a:rPr lang="en-US" sz="1200" b="1" kern="0" dirty="0"/>
              <a:t>ESC</a:t>
            </a:r>
            <a:r>
              <a:rPr lang="en-US" sz="1200" kern="0" dirty="0"/>
              <a:t> button. Now you see the </a:t>
            </a:r>
            <a:r>
              <a:rPr lang="en-US" sz="1200" b="1" kern="0" dirty="0"/>
              <a:t>Control</a:t>
            </a:r>
            <a:r>
              <a:rPr lang="en-US" sz="1200" kern="0" dirty="0"/>
              <a:t> menu. Without any instructions, try changing the direction of the motor.</a:t>
            </a:r>
          </a:p>
        </p:txBody>
      </p:sp>
      <p:sp>
        <p:nvSpPr>
          <p:cNvPr id="8" name="Content Placeholder 2"/>
          <p:cNvSpPr txBox="1">
            <a:spLocks/>
          </p:cNvSpPr>
          <p:nvPr/>
        </p:nvSpPr>
        <p:spPr bwMode="auto">
          <a:xfrm>
            <a:off x="954574" y="1367298"/>
            <a:ext cx="7223760" cy="295466"/>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IMPORTANT: In HAND mode … the </a:t>
            </a:r>
            <a:r>
              <a:rPr lang="en-US" sz="1200" b="1" kern="0" dirty="0"/>
              <a:t>I </a:t>
            </a:r>
            <a:r>
              <a:rPr lang="en-US" sz="1200" b="1" kern="0" dirty="0">
                <a:solidFill>
                  <a:srgbClr val="00B050"/>
                </a:solidFill>
              </a:rPr>
              <a:t>(green) </a:t>
            </a:r>
            <a:r>
              <a:rPr lang="en-US" sz="1200" kern="0" dirty="0"/>
              <a:t>button starts the drive, the </a:t>
            </a:r>
            <a:r>
              <a:rPr lang="en-US" sz="1200" b="1" kern="0" dirty="0"/>
              <a:t>O </a:t>
            </a:r>
            <a:r>
              <a:rPr lang="en-US" sz="1200" b="1" kern="0" dirty="0">
                <a:solidFill>
                  <a:srgbClr val="FF0000"/>
                </a:solidFill>
              </a:rPr>
              <a:t>(red) </a:t>
            </a:r>
            <a:r>
              <a:rPr lang="en-US" sz="1200" kern="0" dirty="0"/>
              <a:t>button stops the drive.</a:t>
            </a:r>
          </a:p>
        </p:txBody>
      </p:sp>
      <p:sp>
        <p:nvSpPr>
          <p:cNvPr id="9" name="Content Placeholder 2"/>
          <p:cNvSpPr txBox="1">
            <a:spLocks/>
          </p:cNvSpPr>
          <p:nvPr/>
        </p:nvSpPr>
        <p:spPr bwMode="auto">
          <a:xfrm>
            <a:off x="964118" y="5849822"/>
            <a:ext cx="2014728" cy="292608"/>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1416" y="2559667"/>
            <a:ext cx="405007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958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Hand/Auto</a:t>
            </a:r>
          </a:p>
        </p:txBody>
      </p:sp>
      <p:sp>
        <p:nvSpPr>
          <p:cNvPr id="5" name="Content Placeholder 2"/>
          <p:cNvSpPr txBox="1">
            <a:spLocks/>
          </p:cNvSpPr>
          <p:nvPr/>
        </p:nvSpPr>
        <p:spPr bwMode="auto">
          <a:xfrm>
            <a:off x="964118" y="1787560"/>
            <a:ext cx="7223760" cy="829971"/>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One last thing to point out about the Control menu … if you </a:t>
            </a:r>
            <a:r>
              <a:rPr lang="en-US" sz="1200" b="1" kern="0" dirty="0"/>
              <a:t>ESC</a:t>
            </a:r>
            <a:r>
              <a:rPr lang="en-US" sz="1200" kern="0" dirty="0"/>
              <a:t> from the Control menu, the </a:t>
            </a:r>
            <a:r>
              <a:rPr lang="en-US" sz="1200" kern="0" dirty="0" err="1"/>
              <a:t>Setpoint</a:t>
            </a:r>
            <a:r>
              <a:rPr lang="en-US" sz="1200" kern="0" dirty="0"/>
              <a:t> bar </a:t>
            </a:r>
            <a:r>
              <a:rPr lang="en-US" sz="1200" u="sng" kern="0" dirty="0"/>
              <a:t>will not</a:t>
            </a:r>
            <a:r>
              <a:rPr lang="en-US" sz="1200" kern="0" dirty="0"/>
              <a:t> be present on the Status screen. (Ex: A). </a:t>
            </a:r>
          </a:p>
          <a:p>
            <a:pPr>
              <a:buNone/>
            </a:pPr>
            <a:r>
              <a:rPr lang="en-US" sz="1200" kern="0" dirty="0"/>
              <a:t>If you select </a:t>
            </a:r>
            <a:r>
              <a:rPr lang="en-US" sz="1200" b="1" kern="0" dirty="0" err="1"/>
              <a:t>Setpoint</a:t>
            </a:r>
            <a:r>
              <a:rPr lang="en-US" sz="1200" kern="0" dirty="0"/>
              <a:t> in the Control menu, the </a:t>
            </a:r>
            <a:r>
              <a:rPr lang="en-US" sz="1200" kern="0" dirty="0" err="1"/>
              <a:t>Setpoint</a:t>
            </a:r>
            <a:r>
              <a:rPr lang="en-US" sz="1200" kern="0" dirty="0"/>
              <a:t> bar </a:t>
            </a:r>
            <a:r>
              <a:rPr lang="en-US" sz="1200" u="sng" kern="0" dirty="0"/>
              <a:t>will be</a:t>
            </a:r>
            <a:r>
              <a:rPr lang="en-US" sz="1200" kern="0" dirty="0"/>
              <a:t> present on the Status screen. (Ex: B)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6327" y="3153277"/>
            <a:ext cx="3803451"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bwMode="auto">
          <a:xfrm>
            <a:off x="954574" y="1367298"/>
            <a:ext cx="7223760" cy="295466"/>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IMPORTANT: In HAND mode … the </a:t>
            </a:r>
            <a:r>
              <a:rPr lang="en-US" sz="1200" b="1" kern="0" dirty="0"/>
              <a:t>I </a:t>
            </a:r>
            <a:r>
              <a:rPr lang="en-US" sz="1200" b="1" kern="0" dirty="0">
                <a:solidFill>
                  <a:srgbClr val="00B050"/>
                </a:solidFill>
              </a:rPr>
              <a:t>(green) </a:t>
            </a:r>
            <a:r>
              <a:rPr lang="en-US" sz="1200" kern="0" dirty="0"/>
              <a:t>button starts the drive, the </a:t>
            </a:r>
            <a:r>
              <a:rPr lang="en-US" sz="1200" b="1" kern="0" dirty="0"/>
              <a:t>O </a:t>
            </a:r>
            <a:r>
              <a:rPr lang="en-US" sz="1200" b="1" kern="0" dirty="0">
                <a:solidFill>
                  <a:srgbClr val="FF0000"/>
                </a:solidFill>
              </a:rPr>
              <a:t>(red) </a:t>
            </a:r>
            <a:r>
              <a:rPr lang="en-US" sz="1200" kern="0" dirty="0"/>
              <a:t>button stops the drive.</a:t>
            </a:r>
          </a:p>
        </p:txBody>
      </p:sp>
      <p:sp>
        <p:nvSpPr>
          <p:cNvPr id="9" name="Content Placeholder 2"/>
          <p:cNvSpPr txBox="1">
            <a:spLocks/>
          </p:cNvSpPr>
          <p:nvPr/>
        </p:nvSpPr>
        <p:spPr bwMode="auto">
          <a:xfrm>
            <a:off x="964118" y="5876198"/>
            <a:ext cx="2014728" cy="292608"/>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586" y="3152086"/>
            <a:ext cx="3803451"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bwMode="auto">
          <a:xfrm>
            <a:off x="1357311" y="2756325"/>
            <a:ext cx="2286000" cy="295466"/>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Ex. A: </a:t>
            </a:r>
            <a:r>
              <a:rPr lang="en-US" sz="1200" b="1" kern="0" dirty="0"/>
              <a:t>ESC</a:t>
            </a:r>
            <a:r>
              <a:rPr lang="en-US" sz="1200" kern="0" dirty="0"/>
              <a:t> from Control menu</a:t>
            </a:r>
          </a:p>
        </p:txBody>
      </p:sp>
      <p:sp>
        <p:nvSpPr>
          <p:cNvPr id="11" name="Content Placeholder 2"/>
          <p:cNvSpPr txBox="1">
            <a:spLocks/>
          </p:cNvSpPr>
          <p:nvPr/>
        </p:nvSpPr>
        <p:spPr bwMode="auto">
          <a:xfrm>
            <a:off x="5210732" y="2763242"/>
            <a:ext cx="2834640" cy="295466"/>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Ex. B: Select </a:t>
            </a:r>
            <a:r>
              <a:rPr lang="en-US" sz="1200" kern="0" dirty="0" err="1"/>
              <a:t>Setpoint</a:t>
            </a:r>
            <a:r>
              <a:rPr lang="en-US" sz="1200" kern="0" dirty="0"/>
              <a:t> in Control menu</a:t>
            </a:r>
          </a:p>
        </p:txBody>
      </p:sp>
    </p:spTree>
    <p:extLst>
      <p:ext uri="{BB962C8B-B14F-4D97-AF65-F5344CB8AC3E}">
        <p14:creationId xmlns:p14="http://schemas.microsoft.com/office/powerpoint/2010/main" val="384901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Hand/Auto</a:t>
            </a:r>
          </a:p>
        </p:txBody>
      </p:sp>
      <p:sp>
        <p:nvSpPr>
          <p:cNvPr id="5" name="Content Placeholder 2"/>
          <p:cNvSpPr txBox="1">
            <a:spLocks/>
          </p:cNvSpPr>
          <p:nvPr/>
        </p:nvSpPr>
        <p:spPr bwMode="auto">
          <a:xfrm>
            <a:off x="1095998" y="1787560"/>
            <a:ext cx="6949440" cy="136447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When you have finished experimenting with HAND mode, be sure to </a:t>
            </a:r>
            <a:r>
              <a:rPr lang="en-US" sz="1200" b="1" kern="0" dirty="0"/>
              <a:t>ESC</a:t>
            </a:r>
            <a:r>
              <a:rPr lang="en-US" sz="1200" kern="0" dirty="0"/>
              <a:t> from the </a:t>
            </a:r>
            <a:r>
              <a:rPr lang="en-US" sz="1200" b="1" kern="0" dirty="0"/>
              <a:t>Control</a:t>
            </a:r>
            <a:r>
              <a:rPr lang="en-US" sz="1200" kern="0" dirty="0"/>
              <a:t> menu. By doing this, you will have access to the menus on the Status screen and we can move on to the final exercise.</a:t>
            </a:r>
          </a:p>
          <a:p>
            <a:pPr>
              <a:buNone/>
            </a:pPr>
            <a:r>
              <a:rPr lang="en-US" sz="1200" kern="0" dirty="0"/>
              <a:t>Press the </a:t>
            </a:r>
            <a:r>
              <a:rPr lang="en-US" sz="1200" b="1" kern="0" dirty="0"/>
              <a:t>Hand/Auto</a:t>
            </a:r>
            <a:r>
              <a:rPr lang="en-US" sz="1200" kern="0" dirty="0"/>
              <a:t> button. The Hand icon should disappear and the Auto icon should be present.</a:t>
            </a:r>
          </a:p>
          <a:p>
            <a:pPr>
              <a:buNone/>
            </a:pPr>
            <a:r>
              <a:rPr lang="en-US" sz="1200" kern="0" dirty="0"/>
              <a:t>Now your screen should look like the one below.</a:t>
            </a:r>
          </a:p>
        </p:txBody>
      </p:sp>
      <p:sp>
        <p:nvSpPr>
          <p:cNvPr id="8" name="Content Placeholder 2"/>
          <p:cNvSpPr txBox="1">
            <a:spLocks/>
          </p:cNvSpPr>
          <p:nvPr/>
        </p:nvSpPr>
        <p:spPr bwMode="auto">
          <a:xfrm>
            <a:off x="954574" y="1367298"/>
            <a:ext cx="7223760" cy="295466"/>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IMPORTANT: In HAND mode … the </a:t>
            </a:r>
            <a:r>
              <a:rPr lang="en-US" sz="1200" b="1" kern="0" dirty="0"/>
              <a:t>I </a:t>
            </a:r>
            <a:r>
              <a:rPr lang="en-US" sz="1200" b="1" kern="0" dirty="0">
                <a:solidFill>
                  <a:srgbClr val="00B050"/>
                </a:solidFill>
              </a:rPr>
              <a:t>(green) </a:t>
            </a:r>
            <a:r>
              <a:rPr lang="en-US" sz="1200" kern="0" dirty="0"/>
              <a:t>button starts the drive, the </a:t>
            </a:r>
            <a:r>
              <a:rPr lang="en-US" sz="1200" b="1" kern="0" dirty="0"/>
              <a:t>O </a:t>
            </a:r>
            <a:r>
              <a:rPr lang="en-US" sz="1200" b="1" kern="0" dirty="0">
                <a:solidFill>
                  <a:srgbClr val="FF0000"/>
                </a:solidFill>
              </a:rPr>
              <a:t>(red) </a:t>
            </a:r>
            <a:r>
              <a:rPr lang="en-US" sz="1200" kern="0" dirty="0"/>
              <a:t>button stops the drive</a:t>
            </a:r>
          </a:p>
        </p:txBody>
      </p:sp>
      <p:sp>
        <p:nvSpPr>
          <p:cNvPr id="9" name="Content Placeholder 2"/>
          <p:cNvSpPr txBox="1">
            <a:spLocks/>
          </p:cNvSpPr>
          <p:nvPr/>
        </p:nvSpPr>
        <p:spPr bwMode="auto">
          <a:xfrm>
            <a:off x="964118" y="5876198"/>
            <a:ext cx="2014728" cy="292608"/>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2070" y="3416207"/>
            <a:ext cx="271397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06760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Project backup</a:t>
            </a:r>
          </a:p>
        </p:txBody>
      </p:sp>
      <p:sp>
        <p:nvSpPr>
          <p:cNvPr id="3" name="Content Placeholder 2"/>
          <p:cNvSpPr txBox="1">
            <a:spLocks/>
          </p:cNvSpPr>
          <p:nvPr/>
        </p:nvSpPr>
        <p:spPr>
          <a:xfrm flipH="1">
            <a:off x="453876" y="1554146"/>
            <a:ext cx="4846320" cy="1695849"/>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You are close to the end of this lab so, the next thing to do is backup the project.</a:t>
            </a:r>
          </a:p>
          <a:p>
            <a:pPr marL="174625" indent="-174625">
              <a:buNone/>
            </a:pPr>
            <a:r>
              <a:rPr lang="en-US" sz="1200" kern="0" dirty="0"/>
              <a:t>1. Select </a:t>
            </a:r>
            <a:r>
              <a:rPr lang="en-US" sz="1200" b="1" kern="0" dirty="0"/>
              <a:t>Save/Reset</a:t>
            </a:r>
            <a:r>
              <a:rPr lang="en-US" sz="1200" kern="0" dirty="0"/>
              <a:t> under Commissioning. </a:t>
            </a:r>
          </a:p>
          <a:p>
            <a:pPr marL="174625" indent="-174625">
              <a:buNone/>
            </a:pPr>
            <a:r>
              <a:rPr lang="en-US" sz="1200" kern="0" dirty="0"/>
              <a:t>2. In the </a:t>
            </a:r>
            <a:r>
              <a:rPr lang="en-US" sz="1200" b="1" kern="0" dirty="0"/>
              <a:t>Save RAM data to EEPROM</a:t>
            </a:r>
            <a:r>
              <a:rPr lang="en-US" sz="1200" kern="0" dirty="0"/>
              <a:t> menu, press the </a:t>
            </a:r>
            <a:r>
              <a:rPr lang="en-US" sz="1200" b="1" kern="0" dirty="0"/>
              <a:t>Save</a:t>
            </a:r>
            <a:r>
              <a:rPr lang="en-US" sz="1200" kern="0" dirty="0"/>
              <a:t> button.</a:t>
            </a:r>
          </a:p>
          <a:p>
            <a:pPr>
              <a:buNone/>
            </a:pPr>
            <a:r>
              <a:rPr lang="en-US" sz="1200" kern="0" dirty="0"/>
              <a:t>With that, changes on the drive have been backed up, but the project needs to be saved on the PG.</a:t>
            </a:r>
          </a:p>
        </p:txBody>
      </p:sp>
      <p:pic>
        <p:nvPicPr>
          <p:cNvPr id="3074" name="Picture 2"/>
          <p:cNvPicPr>
            <a:picLocks noChangeAspect="1" noChangeArrowheads="1"/>
          </p:cNvPicPr>
          <p:nvPr/>
        </p:nvPicPr>
        <p:blipFill>
          <a:blip r:embed="rId2" cstate="print"/>
          <a:srcRect/>
          <a:stretch>
            <a:fillRect/>
          </a:stretch>
        </p:blipFill>
        <p:spPr bwMode="auto">
          <a:xfrm>
            <a:off x="457200" y="3491477"/>
            <a:ext cx="6448425" cy="1295400"/>
          </a:xfrm>
          <a:prstGeom prst="rect">
            <a:avLst/>
          </a:prstGeom>
          <a:noFill/>
          <a:ln w="9525">
            <a:noFill/>
            <a:miter lim="800000"/>
            <a:headEnd/>
            <a:tailEnd/>
          </a:ln>
          <a:effectLst/>
        </p:spPr>
      </p:pic>
      <p:sp>
        <p:nvSpPr>
          <p:cNvPr id="5" name="Oval 4"/>
          <p:cNvSpPr/>
          <p:nvPr/>
        </p:nvSpPr>
        <p:spPr bwMode="auto">
          <a:xfrm>
            <a:off x="5266967" y="4229322"/>
            <a:ext cx="1463040" cy="36576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6" name="Content Placeholder 2"/>
          <p:cNvSpPr txBox="1">
            <a:spLocks/>
          </p:cNvSpPr>
          <p:nvPr/>
        </p:nvSpPr>
        <p:spPr>
          <a:xfrm>
            <a:off x="452904" y="5009264"/>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cxnSp>
        <p:nvCxnSpPr>
          <p:cNvPr id="7" name="Straight Arrow Connector 6"/>
          <p:cNvCxnSpPr/>
          <p:nvPr/>
        </p:nvCxnSpPr>
        <p:spPr bwMode="auto">
          <a:xfrm>
            <a:off x="5216633" y="2567031"/>
            <a:ext cx="610059" cy="1595179"/>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3070151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Project backup</a:t>
            </a:r>
          </a:p>
        </p:txBody>
      </p:sp>
      <p:sp>
        <p:nvSpPr>
          <p:cNvPr id="3" name="Content Placeholder 2"/>
          <p:cNvSpPr txBox="1">
            <a:spLocks/>
          </p:cNvSpPr>
          <p:nvPr/>
        </p:nvSpPr>
        <p:spPr>
          <a:xfrm flipH="1">
            <a:off x="453876" y="1554146"/>
            <a:ext cx="4846320" cy="3577390"/>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offline file on the PG needs to be updated with the changes made in the drive.</a:t>
            </a:r>
          </a:p>
          <a:p>
            <a:pPr marL="174625" indent="-174625">
              <a:buNone/>
            </a:pPr>
            <a:r>
              <a:rPr lang="en-US" sz="1200" kern="0" dirty="0"/>
              <a:t>1. On the Main menu, select </a:t>
            </a:r>
            <a:r>
              <a:rPr lang="en-US" sz="1200" b="1" kern="0" dirty="0"/>
              <a:t>Go offline</a:t>
            </a:r>
            <a:r>
              <a:rPr lang="en-US" sz="1200" kern="0" dirty="0"/>
              <a:t>.			 You may need to click on the Drive_1 device in the Project tree to activate this button.</a:t>
            </a:r>
          </a:p>
          <a:p>
            <a:pPr marL="174625" indent="-174625">
              <a:buNone/>
            </a:pPr>
            <a:r>
              <a:rPr lang="en-US" sz="1200" kern="0" dirty="0"/>
              <a:t>2. A dialog box will open asking if you want to save RAM to EEPROM. You did this save on the previous page but you can do it again if you like.</a:t>
            </a:r>
          </a:p>
          <a:p>
            <a:pPr marL="174625" indent="-174625">
              <a:buNone/>
            </a:pPr>
            <a:r>
              <a:rPr lang="en-US" sz="1200" kern="0" dirty="0"/>
              <a:t>3. Click the </a:t>
            </a:r>
            <a:r>
              <a:rPr lang="en-US" sz="1200" b="1" kern="0" dirty="0"/>
              <a:t>Load from device</a:t>
            </a:r>
            <a:r>
              <a:rPr lang="en-US" sz="1200" kern="0" dirty="0"/>
              <a:t> button. You may need to click on the Drive_1 device in the Project tree to activate this button.</a:t>
            </a:r>
          </a:p>
          <a:p>
            <a:pPr marL="174625" indent="-174625">
              <a:buNone/>
            </a:pPr>
            <a:r>
              <a:rPr lang="en-US" sz="1200" kern="0" dirty="0"/>
              <a:t>4. In the </a:t>
            </a:r>
            <a:r>
              <a:rPr lang="en-US" sz="1200" b="1" kern="0" dirty="0"/>
              <a:t>Upload Preview</a:t>
            </a:r>
            <a:r>
              <a:rPr lang="en-US" sz="1200" kern="0" dirty="0"/>
              <a:t> window check the </a:t>
            </a:r>
            <a:r>
              <a:rPr lang="en-US" sz="1200" u="sng" kern="0" dirty="0"/>
              <a:t>Upload</a:t>
            </a:r>
            <a:r>
              <a:rPr lang="en-US" sz="1200" kern="0" dirty="0"/>
              <a:t> box in the shaded area, then press the </a:t>
            </a:r>
            <a:r>
              <a:rPr lang="en-US" sz="1200" b="1" kern="0" dirty="0"/>
              <a:t>Upload from device</a:t>
            </a:r>
            <a:r>
              <a:rPr lang="en-US" sz="1200" kern="0" dirty="0"/>
              <a:t> button at the bottom of the preview window.</a:t>
            </a:r>
          </a:p>
          <a:p>
            <a:pPr marL="174625" indent="-174625">
              <a:buNone/>
            </a:pPr>
            <a:r>
              <a:rPr lang="en-US" sz="1200" kern="0" dirty="0"/>
              <a:t>5. Press the </a:t>
            </a:r>
            <a:r>
              <a:rPr lang="en-US" sz="1200" b="1" kern="0" dirty="0"/>
              <a:t>Save project</a:t>
            </a:r>
            <a:r>
              <a:rPr lang="en-US" sz="1200" kern="0" dirty="0"/>
              <a:t> on the Main menu.</a:t>
            </a:r>
          </a:p>
        </p:txBody>
      </p:sp>
      <p:sp>
        <p:nvSpPr>
          <p:cNvPr id="6" name="Content Placeholder 2"/>
          <p:cNvSpPr txBox="1">
            <a:spLocks/>
          </p:cNvSpPr>
          <p:nvPr/>
        </p:nvSpPr>
        <p:spPr>
          <a:xfrm>
            <a:off x="452904" y="5422297"/>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grpSp>
        <p:nvGrpSpPr>
          <p:cNvPr id="17" name="Group 16"/>
          <p:cNvGrpSpPr/>
          <p:nvPr/>
        </p:nvGrpSpPr>
        <p:grpSpPr>
          <a:xfrm>
            <a:off x="5640852" y="3455479"/>
            <a:ext cx="3124200" cy="504825"/>
            <a:chOff x="5640852" y="3042255"/>
            <a:chExt cx="3124200" cy="504825"/>
          </a:xfrm>
        </p:grpSpPr>
        <p:pic>
          <p:nvPicPr>
            <p:cNvPr id="10" name="Picture 2"/>
            <p:cNvPicPr>
              <a:picLocks noChangeAspect="1" noChangeArrowheads="1"/>
            </p:cNvPicPr>
            <p:nvPr/>
          </p:nvPicPr>
          <p:blipFill>
            <a:blip r:embed="rId2" cstate="print"/>
            <a:srcRect/>
            <a:stretch>
              <a:fillRect/>
            </a:stretch>
          </p:blipFill>
          <p:spPr bwMode="auto">
            <a:xfrm>
              <a:off x="5640852" y="3042255"/>
              <a:ext cx="3124200" cy="504825"/>
            </a:xfrm>
            <a:prstGeom prst="rect">
              <a:avLst/>
            </a:prstGeom>
            <a:noFill/>
            <a:ln w="9525">
              <a:noFill/>
              <a:miter lim="800000"/>
              <a:headEnd/>
              <a:tailEnd/>
            </a:ln>
            <a:effectLst/>
          </p:spPr>
        </p:pic>
        <p:sp>
          <p:nvSpPr>
            <p:cNvPr id="11" name="Oval 10"/>
            <p:cNvSpPr/>
            <p:nvPr/>
          </p:nvSpPr>
          <p:spPr bwMode="auto">
            <a:xfrm>
              <a:off x="6355805" y="3272760"/>
              <a:ext cx="365760"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grpSp>
      <p:cxnSp>
        <p:nvCxnSpPr>
          <p:cNvPr id="12" name="Straight Arrow Connector 11"/>
          <p:cNvCxnSpPr/>
          <p:nvPr/>
        </p:nvCxnSpPr>
        <p:spPr bwMode="auto">
          <a:xfrm>
            <a:off x="5192131" y="3706796"/>
            <a:ext cx="365760" cy="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Straight Arrow Connector 12"/>
          <p:cNvCxnSpPr/>
          <p:nvPr/>
        </p:nvCxnSpPr>
        <p:spPr bwMode="auto">
          <a:xfrm>
            <a:off x="3356291" y="2236418"/>
            <a:ext cx="2194560" cy="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14" name="Group 13"/>
          <p:cNvGrpSpPr/>
          <p:nvPr/>
        </p:nvGrpSpPr>
        <p:grpSpPr>
          <a:xfrm>
            <a:off x="5641848" y="1975104"/>
            <a:ext cx="3143250" cy="514350"/>
            <a:chOff x="5641848" y="1975104"/>
            <a:chExt cx="3143250" cy="514350"/>
          </a:xfrm>
        </p:grpSpPr>
        <p:pic>
          <p:nvPicPr>
            <p:cNvPr id="1027" name="Picture 3"/>
            <p:cNvPicPr>
              <a:picLocks noChangeAspect="1" noChangeArrowheads="1"/>
            </p:cNvPicPr>
            <p:nvPr/>
          </p:nvPicPr>
          <p:blipFill>
            <a:blip r:embed="rId3" cstate="print"/>
            <a:srcRect/>
            <a:stretch>
              <a:fillRect/>
            </a:stretch>
          </p:blipFill>
          <p:spPr bwMode="auto">
            <a:xfrm>
              <a:off x="5641848" y="1975104"/>
              <a:ext cx="3143250" cy="514350"/>
            </a:xfrm>
            <a:prstGeom prst="rect">
              <a:avLst/>
            </a:prstGeom>
            <a:noFill/>
            <a:ln w="9525">
              <a:noFill/>
              <a:miter lim="800000"/>
              <a:headEnd/>
              <a:tailEnd/>
            </a:ln>
          </p:spPr>
        </p:pic>
        <p:sp>
          <p:nvSpPr>
            <p:cNvPr id="9" name="Oval 8"/>
            <p:cNvSpPr/>
            <p:nvPr/>
          </p:nvSpPr>
          <p:spPr bwMode="auto">
            <a:xfrm>
              <a:off x="8103064" y="2203813"/>
              <a:ext cx="640080"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grpSp>
    </p:spTree>
    <p:extLst>
      <p:ext uri="{BB962C8B-B14F-4D97-AF65-F5344CB8AC3E}">
        <p14:creationId xmlns:p14="http://schemas.microsoft.com/office/powerpoint/2010/main" val="18742857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TIA Portal V12</a:t>
            </a:r>
          </a:p>
        </p:txBody>
      </p:sp>
      <p:sp>
        <p:nvSpPr>
          <p:cNvPr id="3" name="Content Placeholder 2"/>
          <p:cNvSpPr>
            <a:spLocks noGrp="1"/>
          </p:cNvSpPr>
          <p:nvPr>
            <p:ph idx="1"/>
          </p:nvPr>
        </p:nvSpPr>
        <p:spPr>
          <a:xfrm>
            <a:off x="1549993" y="1562170"/>
            <a:ext cx="6035040" cy="2286000"/>
          </a:xfrm>
          <a:solidFill>
            <a:srgbClr val="73B4C8"/>
          </a:solidFill>
          <a:ln w="25400">
            <a:solidFill>
              <a:schemeClr val="tx1"/>
            </a:solidFill>
          </a:ln>
          <a:effectLst>
            <a:innerShdw blurRad="114300">
              <a:prstClr val="black"/>
            </a:innerShdw>
          </a:effectLst>
        </p:spPr>
        <p:txBody>
          <a:bodyPr lIns="91440" tIns="91440" rIns="91440" bIns="91440"/>
          <a:lstStyle/>
          <a:p>
            <a:pPr algn="ctr"/>
            <a:endParaRPr lang="en-US" sz="2000" dirty="0"/>
          </a:p>
          <a:p>
            <a:pPr algn="ctr">
              <a:buNone/>
            </a:pPr>
            <a:r>
              <a:rPr lang="en-US" dirty="0"/>
              <a:t>You have completed the primary portion of the</a:t>
            </a:r>
          </a:p>
          <a:p>
            <a:pPr algn="ctr">
              <a:lnSpc>
                <a:spcPct val="100000"/>
              </a:lnSpc>
              <a:spcBef>
                <a:spcPts val="0"/>
              </a:spcBef>
              <a:buNone/>
            </a:pPr>
            <a:r>
              <a:rPr lang="en-US" dirty="0" err="1"/>
              <a:t>Startdrive</a:t>
            </a:r>
            <a:r>
              <a:rPr lang="en-US" dirty="0"/>
              <a:t> Hands–on lab.</a:t>
            </a:r>
          </a:p>
          <a:p>
            <a:pPr algn="ctr">
              <a:buNone/>
            </a:pPr>
            <a:r>
              <a:rPr lang="en-US" dirty="0"/>
              <a:t>The next lab focuses on the Trace function.</a:t>
            </a:r>
          </a:p>
          <a:p>
            <a:pPr algn="ctr">
              <a:lnSpc>
                <a:spcPct val="100000"/>
              </a:lnSpc>
              <a:spcBef>
                <a:spcPts val="0"/>
              </a:spcBef>
              <a:buNone/>
            </a:pPr>
            <a:endParaRPr lang="en-US" dirty="0"/>
          </a:p>
          <a:p>
            <a:pPr algn="ctr">
              <a:lnSpc>
                <a:spcPct val="100000"/>
              </a:lnSpc>
              <a:spcBef>
                <a:spcPts val="0"/>
              </a:spcBef>
              <a:buNone/>
            </a:pPr>
            <a:endParaRPr lang="en-US" sz="2000" dirty="0"/>
          </a:p>
        </p:txBody>
      </p:sp>
    </p:spTree>
    <p:extLst>
      <p:ext uri="{BB962C8B-B14F-4D97-AF65-F5344CB8AC3E}">
        <p14:creationId xmlns:p14="http://schemas.microsoft.com/office/powerpoint/2010/main" val="40187051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Startdrive</a:t>
            </a:r>
            <a:r>
              <a:rPr lang="en-US" dirty="0"/>
              <a:t/>
            </a:r>
            <a:br>
              <a:rPr lang="en-US" dirty="0"/>
            </a:br>
            <a:r>
              <a:rPr lang="en-US" dirty="0"/>
              <a:t>Trace function: Open trace tool</a:t>
            </a:r>
          </a:p>
        </p:txBody>
      </p:sp>
      <p:sp>
        <p:nvSpPr>
          <p:cNvPr id="3" name="Content Placeholder 2"/>
          <p:cNvSpPr txBox="1">
            <a:spLocks/>
          </p:cNvSpPr>
          <p:nvPr/>
        </p:nvSpPr>
        <p:spPr bwMode="auto">
          <a:xfrm>
            <a:off x="821224" y="1371601"/>
            <a:ext cx="7498080" cy="49859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In this lab you will do a simple exercise that will introduce you to the trace function. The trace function allows the user to record process data in the drive and display that data in a graphical representation for analysis.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03371" y="1984882"/>
            <a:ext cx="1584066" cy="2180717"/>
          </a:xfrm>
          <a:prstGeom prst="rect">
            <a:avLst/>
          </a:prstGeom>
          <a:noFill/>
          <a:ln w="9525">
            <a:noFill/>
            <a:miter lim="800000"/>
            <a:headEnd/>
            <a:tailEnd/>
          </a:ln>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41314" y="3451281"/>
            <a:ext cx="5983224" cy="2861959"/>
          </a:xfrm>
          <a:prstGeom prst="rect">
            <a:avLst/>
          </a:prstGeom>
          <a:noFill/>
          <a:ln w="9525">
            <a:noFill/>
            <a:miter lim="800000"/>
            <a:headEnd/>
            <a:tailEnd/>
          </a:ln>
        </p:spPr>
      </p:pic>
      <p:sp>
        <p:nvSpPr>
          <p:cNvPr id="6" name="Content Placeholder 2"/>
          <p:cNvSpPr txBox="1">
            <a:spLocks/>
          </p:cNvSpPr>
          <p:nvPr/>
        </p:nvSpPr>
        <p:spPr bwMode="auto">
          <a:xfrm>
            <a:off x="178584" y="3463868"/>
            <a:ext cx="2286000" cy="701731"/>
          </a:xfrm>
          <a:prstGeom prst="rect">
            <a:avLst/>
          </a:prstGeom>
          <a:solidFill>
            <a:srgbClr val="00B4F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Double click on </a:t>
            </a:r>
            <a:r>
              <a:rPr lang="en-US" sz="1200" b="1" kern="0" dirty="0"/>
              <a:t>Trace</a:t>
            </a:r>
            <a:r>
              <a:rPr lang="en-US" sz="1200" kern="0" dirty="0"/>
              <a:t> and the display will open in the </a:t>
            </a:r>
            <a:r>
              <a:rPr lang="en-US" sz="1200" i="1" kern="0" dirty="0"/>
              <a:t>Work area</a:t>
            </a:r>
            <a:r>
              <a:rPr lang="en-US" sz="1200" kern="0" dirty="0"/>
              <a:t> as shown here.</a:t>
            </a:r>
          </a:p>
        </p:txBody>
      </p:sp>
      <p:sp>
        <p:nvSpPr>
          <p:cNvPr id="7" name="Content Placeholder 2"/>
          <p:cNvSpPr txBox="1">
            <a:spLocks/>
          </p:cNvSpPr>
          <p:nvPr/>
        </p:nvSpPr>
        <p:spPr bwMode="auto">
          <a:xfrm>
            <a:off x="820489" y="1984141"/>
            <a:ext cx="4663440" cy="498598"/>
          </a:xfrm>
          <a:prstGeom prst="rect">
            <a:avLst/>
          </a:prstGeom>
          <a:solidFill>
            <a:srgbClr val="00B4F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In the Project tree double click on Add </a:t>
            </a:r>
            <a:r>
              <a:rPr lang="en-US" sz="1200" b="1" kern="0" dirty="0"/>
              <a:t>Trace</a:t>
            </a:r>
            <a:r>
              <a:rPr lang="en-US" sz="1200" kern="0" dirty="0"/>
              <a:t> under the Drive_1 device.</a:t>
            </a:r>
          </a:p>
        </p:txBody>
      </p:sp>
      <p:sp>
        <p:nvSpPr>
          <p:cNvPr id="8" name="Content Placeholder 2"/>
          <p:cNvSpPr txBox="1">
            <a:spLocks/>
          </p:cNvSpPr>
          <p:nvPr/>
        </p:nvSpPr>
        <p:spPr>
          <a:xfrm>
            <a:off x="452904" y="603504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cxnSp>
        <p:nvCxnSpPr>
          <p:cNvPr id="9" name="Straight Arrow Connector 8"/>
          <p:cNvCxnSpPr/>
          <p:nvPr/>
        </p:nvCxnSpPr>
        <p:spPr bwMode="auto">
          <a:xfrm>
            <a:off x="3376246" y="2242038"/>
            <a:ext cx="2601221" cy="882162"/>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738682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Intelligent Operator Panel</a:t>
            </a:r>
            <a:br>
              <a:rPr lang="en-US" dirty="0"/>
            </a:br>
            <a:r>
              <a:rPr lang="en-US" dirty="0"/>
              <a:t>Exercise: Commissioning wizard</a:t>
            </a:r>
          </a:p>
        </p:txBody>
      </p:sp>
      <p:sp>
        <p:nvSpPr>
          <p:cNvPr id="5" name="Content Placeholder 2"/>
          <p:cNvSpPr txBox="1">
            <a:spLocks/>
          </p:cNvSpPr>
          <p:nvPr/>
        </p:nvSpPr>
        <p:spPr bwMode="auto">
          <a:xfrm>
            <a:off x="682680" y="3044952"/>
            <a:ext cx="7772400" cy="49859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demo AC power should be on; however, the screen may be blank or flashing. If so, press the </a:t>
            </a:r>
            <a:r>
              <a:rPr lang="en-US" sz="1200" b="1" kern="0" dirty="0"/>
              <a:t>INFO</a:t>
            </a:r>
            <a:r>
              <a:rPr lang="en-US" sz="1200" kern="0" dirty="0"/>
              <a:t> button to turn on the screen backlight.</a:t>
            </a:r>
          </a:p>
        </p:txBody>
      </p:sp>
      <p:sp>
        <p:nvSpPr>
          <p:cNvPr id="6" name="Content Placeholder 2"/>
          <p:cNvSpPr txBox="1">
            <a:spLocks/>
          </p:cNvSpPr>
          <p:nvPr/>
        </p:nvSpPr>
        <p:spPr bwMode="auto">
          <a:xfrm>
            <a:off x="687560" y="3659828"/>
            <a:ext cx="3108960" cy="829971"/>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Your Status screen should look like the one shown here.</a:t>
            </a:r>
          </a:p>
          <a:p>
            <a:pPr>
              <a:buNone/>
            </a:pPr>
            <a:r>
              <a:rPr lang="en-US" sz="1200" kern="0" dirty="0"/>
              <a:t>Continue to the next page</a:t>
            </a:r>
          </a:p>
        </p:txBody>
      </p:sp>
      <p:sp>
        <p:nvSpPr>
          <p:cNvPr id="9" name="Content Placeholder 2"/>
          <p:cNvSpPr txBox="1">
            <a:spLocks/>
          </p:cNvSpPr>
          <p:nvPr/>
        </p:nvSpPr>
        <p:spPr bwMode="auto">
          <a:xfrm>
            <a:off x="776344" y="1551432"/>
            <a:ext cx="7589520" cy="1311128"/>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IMPORTANT: The first exercise will be commissioning the drive using the Basic Commissioning Wizard. Once started, the wizard will automatically advance to the next screen as you input the requested data. On some screens you will make a selection from a list; on others you will enter values. In both cases this is done by rotating the </a:t>
            </a:r>
            <a:r>
              <a:rPr lang="en-US" sz="1200" b="1" kern="0" dirty="0"/>
              <a:t>OK</a:t>
            </a:r>
            <a:r>
              <a:rPr lang="en-US" sz="1200" kern="0" dirty="0"/>
              <a:t> button (wheel) and then pressing it to acknowledge your selection. If at any time you inadvertently make the wrong selection and press the </a:t>
            </a:r>
            <a:r>
              <a:rPr lang="en-US" sz="1200" b="1" kern="0" dirty="0"/>
              <a:t>OK</a:t>
            </a:r>
            <a:r>
              <a:rPr lang="en-US" sz="1200" kern="0" dirty="0"/>
              <a:t> button, simply use the </a:t>
            </a:r>
            <a:r>
              <a:rPr lang="en-US" sz="1200" b="1" kern="0" dirty="0"/>
              <a:t>ESC</a:t>
            </a:r>
            <a:r>
              <a:rPr lang="en-US" sz="1200" kern="0" dirty="0"/>
              <a:t> button to back up to the previous screen and make your corrections.</a:t>
            </a: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3936" y="3657846"/>
            <a:ext cx="3941144" cy="265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76259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Startdrive</a:t>
            </a:r>
            <a:r>
              <a:rPr lang="en-US" dirty="0"/>
              <a:t/>
            </a:r>
            <a:br>
              <a:rPr lang="en-US" dirty="0"/>
            </a:br>
            <a:r>
              <a:rPr lang="en-US" dirty="0"/>
              <a:t>Trace function: Select signals</a:t>
            </a:r>
          </a:p>
        </p:txBody>
      </p:sp>
      <p:sp>
        <p:nvSpPr>
          <p:cNvPr id="3" name="Content Placeholder 2"/>
          <p:cNvSpPr txBox="1">
            <a:spLocks/>
          </p:cNvSpPr>
          <p:nvPr/>
        </p:nvSpPr>
        <p:spPr bwMode="auto">
          <a:xfrm>
            <a:off x="2236735" y="1459521"/>
            <a:ext cx="4663440" cy="29546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Under the General tab, open the Configuration and select Signals.</a:t>
            </a:r>
          </a:p>
        </p:txBody>
      </p:sp>
      <p:sp>
        <p:nvSpPr>
          <p:cNvPr id="7" name="Content Placeholder 2"/>
          <p:cNvSpPr txBox="1">
            <a:spLocks/>
          </p:cNvSpPr>
          <p:nvPr/>
        </p:nvSpPr>
        <p:spPr bwMode="auto">
          <a:xfrm>
            <a:off x="1582613" y="3839313"/>
            <a:ext cx="2743200" cy="498598"/>
          </a:xfrm>
          <a:prstGeom prst="rect">
            <a:avLst/>
          </a:prstGeom>
          <a:solidFill>
            <a:srgbClr val="00B4F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a:t>
            </a:r>
            <a:r>
              <a:rPr lang="en-US" sz="1200" b="1" kern="0" dirty="0"/>
              <a:t>Signals</a:t>
            </a:r>
            <a:r>
              <a:rPr lang="en-US" sz="1200" kern="0" dirty="0"/>
              <a:t> is a table of parameters to be monitored in the trace. </a:t>
            </a:r>
          </a:p>
        </p:txBody>
      </p:sp>
      <p:pic>
        <p:nvPicPr>
          <p:cNvPr id="2050" name="Picture 2"/>
          <p:cNvPicPr>
            <a:picLocks noChangeAspect="1" noChangeArrowheads="1"/>
          </p:cNvPicPr>
          <p:nvPr/>
        </p:nvPicPr>
        <p:blipFill>
          <a:blip r:embed="rId2" cstate="print"/>
          <a:srcRect/>
          <a:stretch>
            <a:fillRect/>
          </a:stretch>
        </p:blipFill>
        <p:spPr bwMode="auto">
          <a:xfrm>
            <a:off x="1652590" y="1933953"/>
            <a:ext cx="5838825" cy="1724025"/>
          </a:xfrm>
          <a:prstGeom prst="rect">
            <a:avLst/>
          </a:prstGeom>
          <a:noFill/>
          <a:ln w="9525">
            <a:noFill/>
            <a:miter lim="800000"/>
            <a:headEnd/>
            <a:tailEnd/>
          </a:ln>
        </p:spPr>
      </p:pic>
      <p:sp>
        <p:nvSpPr>
          <p:cNvPr id="11" name="Content Placeholder 2"/>
          <p:cNvSpPr txBox="1">
            <a:spLocks/>
          </p:cNvSpPr>
          <p:nvPr/>
        </p:nvSpPr>
        <p:spPr bwMode="auto">
          <a:xfrm>
            <a:off x="4794712" y="3842248"/>
            <a:ext cx="2560320" cy="498598"/>
          </a:xfrm>
          <a:prstGeom prst="rect">
            <a:avLst/>
          </a:prstGeom>
          <a:solidFill>
            <a:srgbClr val="00B4F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Clicking on </a:t>
            </a:r>
            <a:r>
              <a:rPr lang="en-US" sz="1200" u="sng" kern="0" dirty="0"/>
              <a:t>this icon</a:t>
            </a:r>
            <a:r>
              <a:rPr lang="en-US" sz="1200" kern="0" dirty="0"/>
              <a:t> opens a list of parameters for you to choose from.</a:t>
            </a:r>
          </a:p>
        </p:txBody>
      </p:sp>
      <p:cxnSp>
        <p:nvCxnSpPr>
          <p:cNvPr id="9" name="Straight Arrow Connector 8"/>
          <p:cNvCxnSpPr/>
          <p:nvPr/>
        </p:nvCxnSpPr>
        <p:spPr bwMode="auto">
          <a:xfrm flipV="1">
            <a:off x="5899638" y="3402623"/>
            <a:ext cx="720970" cy="492369"/>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5" name="Content Placeholder 2"/>
          <p:cNvSpPr txBox="1">
            <a:spLocks/>
          </p:cNvSpPr>
          <p:nvPr/>
        </p:nvSpPr>
        <p:spPr bwMode="auto">
          <a:xfrm>
            <a:off x="1369245" y="4680431"/>
            <a:ext cx="6400800" cy="29546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 for the list of parameters you need to select for the Signals table.</a:t>
            </a:r>
          </a:p>
        </p:txBody>
      </p:sp>
    </p:spTree>
    <p:extLst>
      <p:ext uri="{BB962C8B-B14F-4D97-AF65-F5344CB8AC3E}">
        <p14:creationId xmlns:p14="http://schemas.microsoft.com/office/powerpoint/2010/main" val="37618987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Startdrive</a:t>
            </a:r>
            <a:r>
              <a:rPr lang="en-US" dirty="0"/>
              <a:t/>
            </a:r>
            <a:br>
              <a:rPr lang="en-US" dirty="0"/>
            </a:br>
            <a:r>
              <a:rPr lang="en-US" dirty="0"/>
              <a:t>Trace function: Select signals</a:t>
            </a:r>
          </a:p>
        </p:txBody>
      </p:sp>
      <p:sp>
        <p:nvSpPr>
          <p:cNvPr id="3" name="Content Placeholder 2"/>
          <p:cNvSpPr txBox="1">
            <a:spLocks/>
          </p:cNvSpPr>
          <p:nvPr/>
        </p:nvSpPr>
        <p:spPr bwMode="auto">
          <a:xfrm>
            <a:off x="2329960" y="1459521"/>
            <a:ext cx="4480560" cy="123623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Select the following parameters for the Signals table …</a:t>
            </a:r>
          </a:p>
          <a:p>
            <a:pPr>
              <a:buNone/>
            </a:pPr>
            <a:r>
              <a:rPr lang="en-US" sz="1200" b="1" u="sng" kern="0" dirty="0"/>
              <a:t>Name</a:t>
            </a:r>
            <a:r>
              <a:rPr lang="en-US" sz="1200" kern="0" dirty="0"/>
              <a:t>				</a:t>
            </a:r>
            <a:r>
              <a:rPr lang="en-US" sz="1200" b="1" u="sng" kern="0" dirty="0"/>
              <a:t>Address</a:t>
            </a:r>
          </a:p>
          <a:p>
            <a:pPr>
              <a:spcBef>
                <a:spcPts val="0"/>
              </a:spcBef>
              <a:buNone/>
            </a:pPr>
            <a:r>
              <a:rPr lang="en-US" sz="1200" dirty="0"/>
              <a:t>Speed actual value, Smoothed with P0045                  	r63[1]</a:t>
            </a:r>
          </a:p>
          <a:p>
            <a:pPr>
              <a:spcBef>
                <a:spcPts val="0"/>
              </a:spcBef>
            </a:pPr>
            <a:r>
              <a:rPr lang="en-US" sz="1200" dirty="0"/>
              <a:t>CU analog inputs actual value in percent	                     r755[0]</a:t>
            </a:r>
          </a:p>
          <a:p>
            <a:pPr>
              <a:spcBef>
                <a:spcPts val="0"/>
              </a:spcBef>
            </a:pPr>
            <a:r>
              <a:rPr lang="en-US" sz="1200" dirty="0"/>
              <a:t>Absolute current actual value, Smoothed with p0045  	r68[1]</a:t>
            </a:r>
            <a:endParaRPr lang="en-US" sz="1200" kern="0" dirty="0"/>
          </a:p>
        </p:txBody>
      </p:sp>
      <p:sp>
        <p:nvSpPr>
          <p:cNvPr id="8" name="Content Placeholder 2"/>
          <p:cNvSpPr txBox="1">
            <a:spLocks/>
          </p:cNvSpPr>
          <p:nvPr/>
        </p:nvSpPr>
        <p:spPr>
          <a:xfrm>
            <a:off x="452904" y="603504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062" y="2796996"/>
            <a:ext cx="8327450" cy="2994204"/>
          </a:xfrm>
          <a:prstGeom prst="rect">
            <a:avLst/>
          </a:prstGeom>
          <a:noFill/>
          <a:ln w="9525">
            <a:noFill/>
            <a:miter lim="800000"/>
            <a:headEnd/>
            <a:tailEnd/>
          </a:ln>
        </p:spPr>
      </p:pic>
    </p:spTree>
    <p:extLst>
      <p:ext uri="{BB962C8B-B14F-4D97-AF65-F5344CB8AC3E}">
        <p14:creationId xmlns:p14="http://schemas.microsoft.com/office/powerpoint/2010/main" val="27236216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Startdrive</a:t>
            </a:r>
            <a:r>
              <a:rPr lang="en-US" dirty="0"/>
              <a:t/>
            </a:r>
            <a:br>
              <a:rPr lang="en-US" dirty="0"/>
            </a:br>
            <a:r>
              <a:rPr lang="en-US" dirty="0"/>
              <a:t>Trace function: Recording conditions</a:t>
            </a:r>
          </a:p>
        </p:txBody>
      </p:sp>
      <p:sp>
        <p:nvSpPr>
          <p:cNvPr id="3" name="Content Placeholder 2"/>
          <p:cNvSpPr txBox="1">
            <a:spLocks/>
          </p:cNvSpPr>
          <p:nvPr/>
        </p:nvSpPr>
        <p:spPr bwMode="auto">
          <a:xfrm>
            <a:off x="2094582" y="1459521"/>
            <a:ext cx="4937760" cy="996170"/>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Next, select </a:t>
            </a:r>
            <a:r>
              <a:rPr lang="en-US" sz="1200" b="1" kern="0" dirty="0"/>
              <a:t>Recording conditions</a:t>
            </a:r>
            <a:r>
              <a:rPr lang="en-US" sz="1200" kern="0" dirty="0"/>
              <a:t> under the General tab.</a:t>
            </a:r>
          </a:p>
          <a:p>
            <a:pPr>
              <a:lnSpc>
                <a:spcPct val="100000"/>
              </a:lnSpc>
              <a:spcBef>
                <a:spcPts val="0"/>
              </a:spcBef>
              <a:buNone/>
            </a:pPr>
            <a:r>
              <a:rPr lang="en-US" sz="1200" kern="0" dirty="0"/>
              <a:t>Here is where you configure the trigger that starts the trace recording.</a:t>
            </a:r>
          </a:p>
          <a:p>
            <a:pPr>
              <a:buNone/>
            </a:pPr>
            <a:r>
              <a:rPr lang="en-US" sz="1200" kern="0" dirty="0"/>
              <a:t>Notice the default trigger is to </a:t>
            </a:r>
            <a:r>
              <a:rPr lang="en-US" sz="1200" i="1" kern="0" dirty="0"/>
              <a:t>Start recording immediately</a:t>
            </a:r>
            <a:r>
              <a:rPr lang="en-US" sz="1200" kern="0" dirty="0"/>
              <a:t>.</a:t>
            </a:r>
          </a:p>
          <a:p>
            <a:pPr>
              <a:lnSpc>
                <a:spcPct val="100000"/>
              </a:lnSpc>
              <a:spcBef>
                <a:spcPts val="0"/>
              </a:spcBef>
              <a:buNone/>
            </a:pPr>
            <a:r>
              <a:rPr lang="en-US" sz="1200" kern="0" dirty="0"/>
              <a:t>You will change the trigger on the next page.</a:t>
            </a:r>
          </a:p>
        </p:txBody>
      </p:sp>
      <p:sp>
        <p:nvSpPr>
          <p:cNvPr id="8" name="Content Placeholder 2"/>
          <p:cNvSpPr txBox="1">
            <a:spLocks/>
          </p:cNvSpPr>
          <p:nvPr/>
        </p:nvSpPr>
        <p:spPr>
          <a:xfrm>
            <a:off x="452904" y="603504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4098" name="Picture 2"/>
          <p:cNvPicPr>
            <a:picLocks noChangeAspect="1" noChangeArrowheads="1"/>
          </p:cNvPicPr>
          <p:nvPr/>
        </p:nvPicPr>
        <p:blipFill>
          <a:blip r:embed="rId2" cstate="print"/>
          <a:srcRect/>
          <a:stretch>
            <a:fillRect/>
          </a:stretch>
        </p:blipFill>
        <p:spPr bwMode="auto">
          <a:xfrm>
            <a:off x="1228676" y="2694560"/>
            <a:ext cx="6667500" cy="2377440"/>
          </a:xfrm>
          <a:prstGeom prst="rect">
            <a:avLst/>
          </a:prstGeom>
          <a:noFill/>
          <a:ln w="9525">
            <a:noFill/>
            <a:miter lim="800000"/>
            <a:headEnd/>
            <a:tailEnd/>
          </a:ln>
        </p:spPr>
      </p:pic>
    </p:spTree>
    <p:extLst>
      <p:ext uri="{BB962C8B-B14F-4D97-AF65-F5344CB8AC3E}">
        <p14:creationId xmlns:p14="http://schemas.microsoft.com/office/powerpoint/2010/main" val="2716851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Startdrive</a:t>
            </a:r>
            <a:r>
              <a:rPr lang="en-US" dirty="0"/>
              <a:t/>
            </a:r>
            <a:br>
              <a:rPr lang="en-US" dirty="0"/>
            </a:br>
            <a:r>
              <a:rPr lang="en-US" dirty="0"/>
              <a:t>Trace function: Trigger</a:t>
            </a:r>
          </a:p>
        </p:txBody>
      </p:sp>
      <p:sp>
        <p:nvSpPr>
          <p:cNvPr id="3" name="Content Placeholder 2"/>
          <p:cNvSpPr txBox="1">
            <a:spLocks/>
          </p:cNvSpPr>
          <p:nvPr/>
        </p:nvSpPr>
        <p:spPr bwMode="auto">
          <a:xfrm>
            <a:off x="1506490" y="1465786"/>
            <a:ext cx="6126480" cy="1530675"/>
          </a:xfrm>
          <a:prstGeom prst="rect">
            <a:avLst/>
          </a:prstGeom>
          <a:solidFill>
            <a:srgbClr val="00B4F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1. In the </a:t>
            </a:r>
            <a:r>
              <a:rPr lang="en-US" sz="1200" b="1" kern="0" dirty="0"/>
              <a:t>Trigger</a:t>
            </a:r>
            <a:r>
              <a:rPr lang="en-US" sz="1200" kern="0" dirty="0"/>
              <a:t> field, click on the drop-down and select </a:t>
            </a:r>
            <a:r>
              <a:rPr lang="en-US" sz="1200" b="1" i="1" kern="0" dirty="0"/>
              <a:t>Trigger on tag. </a:t>
            </a:r>
          </a:p>
          <a:p>
            <a:pPr marL="176213" indent="-176213">
              <a:buNone/>
            </a:pPr>
            <a:r>
              <a:rPr lang="en-US" sz="1200" kern="0" dirty="0"/>
              <a:t>2. Next, simply click on the entry in the </a:t>
            </a:r>
            <a:r>
              <a:rPr lang="en-US" sz="1200" b="1" kern="0" dirty="0"/>
              <a:t>Tag</a:t>
            </a:r>
            <a:r>
              <a:rPr lang="en-US" sz="1200" kern="0" dirty="0"/>
              <a:t> field. You will notice it becomes highlighted. Press the delete key to delete the data. </a:t>
            </a:r>
          </a:p>
          <a:p>
            <a:pPr>
              <a:buNone/>
            </a:pPr>
            <a:r>
              <a:rPr lang="en-US" sz="1200" kern="0" dirty="0"/>
              <a:t>3. Once this is done, a box will open allowing you to select another tag. </a:t>
            </a:r>
          </a:p>
          <a:p>
            <a:pPr marL="176213" indent="-176213">
              <a:lnSpc>
                <a:spcPct val="100000"/>
              </a:lnSpc>
              <a:spcBef>
                <a:spcPts val="0"/>
              </a:spcBef>
              <a:buNone/>
            </a:pPr>
            <a:r>
              <a:rPr lang="en-US" sz="1200" kern="0" dirty="0"/>
              <a:t>	Scroll down the list, locate and select </a:t>
            </a:r>
            <a:r>
              <a:rPr lang="en-US" sz="1200" b="1" i="1" kern="0" dirty="0"/>
              <a:t>CU digital inputs status r722.</a:t>
            </a:r>
            <a:r>
              <a:rPr lang="en-US" sz="1200" kern="0" dirty="0"/>
              <a:t> </a:t>
            </a:r>
          </a:p>
          <a:p>
            <a:pPr marL="176213" indent="-176213">
              <a:lnSpc>
                <a:spcPct val="100000"/>
              </a:lnSpc>
              <a:spcBef>
                <a:spcPts val="0"/>
              </a:spcBef>
              <a:buNone/>
            </a:pPr>
            <a:r>
              <a:rPr lang="en-US" sz="1200" kern="0" dirty="0"/>
              <a:t>	Set bit 2 of Byte 0 = 1</a:t>
            </a:r>
          </a:p>
        </p:txBody>
      </p:sp>
      <p:sp>
        <p:nvSpPr>
          <p:cNvPr id="8" name="Content Placeholder 2"/>
          <p:cNvSpPr txBox="1">
            <a:spLocks/>
          </p:cNvSpPr>
          <p:nvPr/>
        </p:nvSpPr>
        <p:spPr>
          <a:xfrm>
            <a:off x="452904" y="603504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26321" y="3130063"/>
            <a:ext cx="5490225" cy="2743200"/>
          </a:xfrm>
          <a:prstGeom prst="rect">
            <a:avLst/>
          </a:prstGeom>
          <a:noFill/>
          <a:ln w="9525">
            <a:noFill/>
            <a:miter lim="800000"/>
            <a:headEnd/>
            <a:tailEnd/>
          </a:ln>
        </p:spPr>
      </p:pic>
      <p:sp>
        <p:nvSpPr>
          <p:cNvPr id="14" name="Oval 13"/>
          <p:cNvSpPr/>
          <p:nvPr/>
        </p:nvSpPr>
        <p:spPr bwMode="auto">
          <a:xfrm>
            <a:off x="5632932" y="4162996"/>
            <a:ext cx="457200" cy="18288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cxnSp>
        <p:nvCxnSpPr>
          <p:cNvPr id="17" name="Straight Arrow Connector 16"/>
          <p:cNvCxnSpPr/>
          <p:nvPr/>
        </p:nvCxnSpPr>
        <p:spPr bwMode="auto">
          <a:xfrm flipV="1">
            <a:off x="3244358" y="4106008"/>
            <a:ext cx="731520" cy="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Straight Arrow Connector 17"/>
          <p:cNvCxnSpPr/>
          <p:nvPr/>
        </p:nvCxnSpPr>
        <p:spPr bwMode="auto">
          <a:xfrm flipV="1">
            <a:off x="3385034" y="4293577"/>
            <a:ext cx="731520" cy="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Straight Arrow Connector 20"/>
          <p:cNvCxnSpPr/>
          <p:nvPr/>
        </p:nvCxnSpPr>
        <p:spPr bwMode="auto">
          <a:xfrm rot="5400000" flipV="1">
            <a:off x="6366999" y="4161299"/>
            <a:ext cx="457200" cy="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76033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Startdrive</a:t>
            </a:r>
            <a:r>
              <a:rPr lang="en-US" dirty="0"/>
              <a:t/>
            </a:r>
            <a:br>
              <a:rPr lang="en-US" dirty="0"/>
            </a:br>
            <a:r>
              <a:rPr lang="en-US" dirty="0"/>
              <a:t>Trace function: Cycle time</a:t>
            </a:r>
          </a:p>
        </p:txBody>
      </p:sp>
      <p:sp>
        <p:nvSpPr>
          <p:cNvPr id="8" name="Content Placeholder 2"/>
          <p:cNvSpPr txBox="1">
            <a:spLocks/>
          </p:cNvSpPr>
          <p:nvPr/>
        </p:nvSpPr>
        <p:spPr>
          <a:xfrm>
            <a:off x="452904" y="603504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8260" y="1262055"/>
            <a:ext cx="6465807" cy="3230651"/>
          </a:xfrm>
          <a:prstGeom prst="rect">
            <a:avLst/>
          </a:prstGeom>
          <a:noFill/>
          <a:ln w="9525">
            <a:noFill/>
            <a:miter lim="800000"/>
            <a:headEnd/>
            <a:tailEnd/>
          </a:ln>
        </p:spPr>
      </p:pic>
      <p:sp>
        <p:nvSpPr>
          <p:cNvPr id="17" name="Content Placeholder 2"/>
          <p:cNvSpPr txBox="1">
            <a:spLocks/>
          </p:cNvSpPr>
          <p:nvPr/>
        </p:nvSpPr>
        <p:spPr bwMode="auto">
          <a:xfrm>
            <a:off x="3435447" y="4537149"/>
            <a:ext cx="2286000" cy="958211"/>
          </a:xfrm>
          <a:prstGeom prst="rect">
            <a:avLst/>
          </a:prstGeom>
          <a:solidFill>
            <a:srgbClr val="00B4F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1. Set the </a:t>
            </a:r>
            <a:r>
              <a:rPr lang="en-US" sz="1200" b="1" kern="0" dirty="0"/>
              <a:t>Cycle</a:t>
            </a:r>
            <a:r>
              <a:rPr lang="en-US" sz="1200" kern="0" dirty="0"/>
              <a:t> time to 5</a:t>
            </a:r>
            <a:r>
              <a:rPr lang="en-US" sz="1200" b="1" i="1" kern="0" dirty="0"/>
              <a:t> </a:t>
            </a:r>
          </a:p>
          <a:p>
            <a:pPr marL="176213" indent="-176213">
              <a:buNone/>
            </a:pPr>
            <a:r>
              <a:rPr lang="en-US" sz="1200" kern="0" dirty="0"/>
              <a:t>2. Set the </a:t>
            </a:r>
            <a:r>
              <a:rPr lang="en-US" sz="1200" b="1" kern="0" dirty="0"/>
              <a:t>Duration</a:t>
            </a:r>
            <a:r>
              <a:rPr lang="en-US" sz="1200" kern="0" dirty="0"/>
              <a:t> to 10000.0 </a:t>
            </a:r>
          </a:p>
          <a:p>
            <a:pPr>
              <a:buNone/>
            </a:pPr>
            <a:r>
              <a:rPr lang="en-US" sz="1200" kern="0" dirty="0"/>
              <a:t>3. Set the </a:t>
            </a:r>
            <a:r>
              <a:rPr lang="en-US" sz="1200" b="1" kern="0" dirty="0" err="1"/>
              <a:t>Pretrigger</a:t>
            </a:r>
            <a:r>
              <a:rPr lang="en-US" sz="1200" kern="0" dirty="0"/>
              <a:t> to 2000.0</a:t>
            </a:r>
          </a:p>
        </p:txBody>
      </p:sp>
      <p:cxnSp>
        <p:nvCxnSpPr>
          <p:cNvPr id="18" name="Straight Arrow Connector 17"/>
          <p:cNvCxnSpPr/>
          <p:nvPr/>
        </p:nvCxnSpPr>
        <p:spPr bwMode="auto">
          <a:xfrm flipV="1">
            <a:off x="3115407" y="3728588"/>
            <a:ext cx="640080" cy="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Straight Arrow Connector 18"/>
          <p:cNvCxnSpPr/>
          <p:nvPr/>
        </p:nvCxnSpPr>
        <p:spPr bwMode="auto">
          <a:xfrm flipV="1">
            <a:off x="3074376" y="3898896"/>
            <a:ext cx="640080" cy="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Straight Arrow Connector 8"/>
          <p:cNvCxnSpPr/>
          <p:nvPr/>
        </p:nvCxnSpPr>
        <p:spPr bwMode="auto">
          <a:xfrm flipV="1">
            <a:off x="3393827" y="3557951"/>
            <a:ext cx="640080" cy="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0934185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Startdrive</a:t>
            </a:r>
            <a:r>
              <a:rPr lang="en-US" dirty="0"/>
              <a:t/>
            </a:r>
            <a:br>
              <a:rPr lang="en-US" dirty="0"/>
            </a:br>
            <a:r>
              <a:rPr lang="en-US" dirty="0"/>
              <a:t>Trace function: Configuration transfer</a:t>
            </a:r>
          </a:p>
        </p:txBody>
      </p:sp>
      <p:sp>
        <p:nvSpPr>
          <p:cNvPr id="8" name="Content Placeholder 2"/>
          <p:cNvSpPr txBox="1">
            <a:spLocks/>
          </p:cNvSpPr>
          <p:nvPr/>
        </p:nvSpPr>
        <p:spPr>
          <a:xfrm>
            <a:off x="452904" y="603504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10" name="Content Placeholder 2"/>
          <p:cNvSpPr txBox="1">
            <a:spLocks/>
          </p:cNvSpPr>
          <p:nvPr/>
        </p:nvSpPr>
        <p:spPr bwMode="auto">
          <a:xfrm>
            <a:off x="770208" y="1459522"/>
            <a:ext cx="7589520" cy="811504"/>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trace is configured and now you need to transfer the configuration to the drive but first, </a:t>
            </a:r>
            <a:r>
              <a:rPr lang="en-US" sz="1200" b="1" kern="0" dirty="0"/>
              <a:t>save the project!</a:t>
            </a:r>
          </a:p>
          <a:p>
            <a:pPr>
              <a:buNone/>
            </a:pPr>
            <a:r>
              <a:rPr lang="en-US" sz="1200" kern="0" dirty="0"/>
              <a:t>Next, select the </a:t>
            </a:r>
            <a:r>
              <a:rPr lang="en-US" sz="1200" b="1" kern="0" dirty="0"/>
              <a:t>Drive_1</a:t>
            </a:r>
            <a:r>
              <a:rPr lang="en-US" sz="1200" kern="0" dirty="0"/>
              <a:t> device in the Project tree.</a:t>
            </a:r>
          </a:p>
          <a:p>
            <a:pPr>
              <a:lnSpc>
                <a:spcPct val="100000"/>
              </a:lnSpc>
              <a:spcBef>
                <a:spcPts val="0"/>
              </a:spcBef>
              <a:buNone/>
            </a:pPr>
            <a:r>
              <a:rPr lang="en-US" sz="1200" kern="0" dirty="0"/>
              <a:t>Press </a:t>
            </a:r>
            <a:r>
              <a:rPr lang="en-US" sz="1200" b="1" kern="0" dirty="0"/>
              <a:t>Go online</a:t>
            </a:r>
            <a:r>
              <a:rPr lang="en-US" sz="1200" kern="0" dirty="0"/>
              <a:t> on the tool bar.</a:t>
            </a:r>
          </a:p>
        </p:txBody>
      </p:sp>
      <p:sp>
        <p:nvSpPr>
          <p:cNvPr id="11" name="Content Placeholder 2"/>
          <p:cNvSpPr txBox="1">
            <a:spLocks/>
          </p:cNvSpPr>
          <p:nvPr/>
        </p:nvSpPr>
        <p:spPr bwMode="auto">
          <a:xfrm>
            <a:off x="1183151" y="2412020"/>
            <a:ext cx="6766560" cy="49859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In the </a:t>
            </a:r>
            <a:r>
              <a:rPr lang="en-US" sz="1200" b="1" kern="0" dirty="0" err="1"/>
              <a:t>toobar</a:t>
            </a:r>
            <a:r>
              <a:rPr lang="en-US" sz="1200" b="1" kern="0" dirty="0"/>
              <a:t> for the trace area</a:t>
            </a:r>
            <a:r>
              <a:rPr lang="en-US" sz="1200" kern="0" dirty="0"/>
              <a:t>, click on the </a:t>
            </a:r>
            <a:r>
              <a:rPr lang="en-US" sz="1200" u="sng" kern="0" dirty="0"/>
              <a:t>transfer icon</a:t>
            </a:r>
            <a:r>
              <a:rPr lang="en-US" sz="1200" kern="0" dirty="0"/>
              <a:t>. This will load the configuration in the drive.</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40012" y="2878715"/>
            <a:ext cx="6166405" cy="3081054"/>
          </a:xfrm>
          <a:prstGeom prst="rect">
            <a:avLst/>
          </a:prstGeom>
          <a:noFill/>
          <a:ln w="9525">
            <a:noFill/>
            <a:miter lim="800000"/>
            <a:headEnd/>
            <a:tailEnd/>
          </a:ln>
        </p:spPr>
      </p:pic>
      <p:cxnSp>
        <p:nvCxnSpPr>
          <p:cNvPr id="19" name="Straight Arrow Connector 18"/>
          <p:cNvCxnSpPr/>
          <p:nvPr/>
        </p:nvCxnSpPr>
        <p:spPr bwMode="auto">
          <a:xfrm>
            <a:off x="1489954" y="2860400"/>
            <a:ext cx="417794" cy="419744"/>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29440771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Startdrive</a:t>
            </a:r>
            <a:r>
              <a:rPr lang="en-US" dirty="0"/>
              <a:t/>
            </a:r>
            <a:br>
              <a:rPr lang="en-US" dirty="0"/>
            </a:br>
            <a:r>
              <a:rPr lang="en-US" dirty="0"/>
              <a:t>Trace function: Trace activation</a:t>
            </a:r>
          </a:p>
        </p:txBody>
      </p:sp>
      <p:sp>
        <p:nvSpPr>
          <p:cNvPr id="8" name="Content Placeholder 2"/>
          <p:cNvSpPr txBox="1">
            <a:spLocks/>
          </p:cNvSpPr>
          <p:nvPr/>
        </p:nvSpPr>
        <p:spPr>
          <a:xfrm>
            <a:off x="452904" y="603504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25133" y="2520960"/>
            <a:ext cx="4764472" cy="2863839"/>
          </a:xfrm>
          <a:prstGeom prst="rect">
            <a:avLst/>
          </a:prstGeom>
          <a:noFill/>
          <a:ln w="9525">
            <a:noFill/>
            <a:miter lim="800000"/>
            <a:headEnd/>
            <a:tailEnd/>
          </a:ln>
        </p:spPr>
      </p:pic>
      <p:sp>
        <p:nvSpPr>
          <p:cNvPr id="14" name="Oval 13"/>
          <p:cNvSpPr/>
          <p:nvPr/>
        </p:nvSpPr>
        <p:spPr bwMode="auto">
          <a:xfrm>
            <a:off x="2053104" y="2764765"/>
            <a:ext cx="1121896" cy="45720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17" name="Content Placeholder 2"/>
          <p:cNvSpPr txBox="1">
            <a:spLocks/>
          </p:cNvSpPr>
          <p:nvPr/>
        </p:nvSpPr>
        <p:spPr bwMode="auto">
          <a:xfrm>
            <a:off x="1430130" y="1422992"/>
            <a:ext cx="6309360" cy="1180836"/>
          </a:xfrm>
          <a:prstGeom prst="rect">
            <a:avLst/>
          </a:prstGeom>
          <a:solidFill>
            <a:srgbClr val="00B4F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1. Start the drive with S1 and adjust the speed </a:t>
            </a:r>
            <a:r>
              <a:rPr lang="en-US" sz="1200" kern="0" dirty="0" err="1"/>
              <a:t>setpoint</a:t>
            </a:r>
            <a:r>
              <a:rPr lang="en-US" sz="1200" kern="0" dirty="0"/>
              <a:t> (Pot1) to approximately 100 RPMs.</a:t>
            </a:r>
            <a:r>
              <a:rPr lang="en-US" sz="1200" b="1" i="1" kern="0" dirty="0"/>
              <a:t> </a:t>
            </a:r>
          </a:p>
          <a:p>
            <a:pPr marL="176213" indent="-176213">
              <a:buNone/>
            </a:pPr>
            <a:r>
              <a:rPr lang="en-US" sz="1200" kern="0" dirty="0"/>
              <a:t>2. </a:t>
            </a:r>
            <a:r>
              <a:rPr lang="en-US" sz="1200" b="1" i="1" kern="0" dirty="0"/>
              <a:t>Read all the instructions in this step before you do it!</a:t>
            </a:r>
          </a:p>
          <a:p>
            <a:pPr marL="176213" indent="-176213">
              <a:lnSpc>
                <a:spcPct val="100000"/>
              </a:lnSpc>
              <a:spcBef>
                <a:spcPts val="0"/>
              </a:spcBef>
              <a:buNone/>
            </a:pPr>
            <a:r>
              <a:rPr lang="en-US" sz="1200" b="1" i="1" kern="0" dirty="0"/>
              <a:t>	</a:t>
            </a:r>
            <a:r>
              <a:rPr lang="en-US" sz="1200" kern="0" dirty="0"/>
              <a:t>Next, Switch S3 to the ON position and without delay, quickly adjust Pot1 to the maximum speed setpoint (full clockwise rotation)</a:t>
            </a:r>
            <a:r>
              <a:rPr lang="en-US" sz="1200" b="1" i="1" kern="0" dirty="0"/>
              <a:t> and observe the trace status in the Trace Handling field!</a:t>
            </a:r>
            <a:endParaRPr lang="en-US" sz="1200" kern="0" dirty="0"/>
          </a:p>
        </p:txBody>
      </p:sp>
      <p:sp>
        <p:nvSpPr>
          <p:cNvPr id="20" name="Content Placeholder 2"/>
          <p:cNvSpPr txBox="1">
            <a:spLocks/>
          </p:cNvSpPr>
          <p:nvPr/>
        </p:nvSpPr>
        <p:spPr bwMode="auto">
          <a:xfrm>
            <a:off x="1068838" y="5498570"/>
            <a:ext cx="7186162" cy="295466"/>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When the trace has finished recording, the data will automatically be uploaded to the PG and displayed.</a:t>
            </a:r>
            <a:endParaRPr lang="en-US" sz="1200" b="1" i="1" kern="0" dirty="0"/>
          </a:p>
        </p:txBody>
      </p:sp>
    </p:spTree>
    <p:extLst>
      <p:ext uri="{BB962C8B-B14F-4D97-AF65-F5344CB8AC3E}">
        <p14:creationId xmlns:p14="http://schemas.microsoft.com/office/powerpoint/2010/main" val="17795092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Startdrive</a:t>
            </a:r>
            <a:r>
              <a:rPr lang="en-US" dirty="0"/>
              <a:t/>
            </a:r>
            <a:br>
              <a:rPr lang="en-US" dirty="0"/>
            </a:br>
            <a:r>
              <a:rPr lang="en-US" dirty="0"/>
              <a:t>Trace function</a:t>
            </a:r>
          </a:p>
        </p:txBody>
      </p:sp>
      <p:sp>
        <p:nvSpPr>
          <p:cNvPr id="8" name="Content Placeholder 2"/>
          <p:cNvSpPr txBox="1">
            <a:spLocks/>
          </p:cNvSpPr>
          <p:nvPr/>
        </p:nvSpPr>
        <p:spPr>
          <a:xfrm>
            <a:off x="452904" y="603504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10" name="Content Placeholder 2"/>
          <p:cNvSpPr txBox="1">
            <a:spLocks/>
          </p:cNvSpPr>
          <p:nvPr/>
        </p:nvSpPr>
        <p:spPr bwMode="auto">
          <a:xfrm>
            <a:off x="2968208" y="1371602"/>
            <a:ext cx="3362254" cy="29546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Your trace may look similar to the one shown.</a:t>
            </a:r>
            <a:endParaRPr lang="en-US" sz="1200" b="1" kern="0" dirty="0"/>
          </a:p>
        </p:txBody>
      </p:sp>
      <p:sp>
        <p:nvSpPr>
          <p:cNvPr id="20" name="Content Placeholder 2"/>
          <p:cNvSpPr txBox="1">
            <a:spLocks/>
          </p:cNvSpPr>
          <p:nvPr/>
        </p:nvSpPr>
        <p:spPr bwMode="auto">
          <a:xfrm>
            <a:off x="1043434" y="5346178"/>
            <a:ext cx="7186165" cy="295466"/>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When the trace has finished recording, the data will automatically be uploaded to the PG and displayed.</a:t>
            </a:r>
            <a:endParaRPr lang="en-US" sz="1200" b="1" i="1" kern="0" dirty="0"/>
          </a:p>
        </p:txBody>
      </p:sp>
      <p:pic>
        <p:nvPicPr>
          <p:cNvPr id="1026" name="Picture 2"/>
          <p:cNvPicPr>
            <a:picLocks noChangeAspect="1" noChangeArrowheads="1"/>
          </p:cNvPicPr>
          <p:nvPr/>
        </p:nvPicPr>
        <p:blipFill>
          <a:blip r:embed="rId2" cstate="print"/>
          <a:srcRect/>
          <a:stretch>
            <a:fillRect/>
          </a:stretch>
        </p:blipFill>
        <p:spPr bwMode="auto">
          <a:xfrm>
            <a:off x="325319" y="1734322"/>
            <a:ext cx="8477783" cy="3457118"/>
          </a:xfrm>
          <a:prstGeom prst="rect">
            <a:avLst/>
          </a:prstGeom>
          <a:noFill/>
          <a:ln w="9525">
            <a:noFill/>
            <a:miter lim="800000"/>
            <a:headEnd/>
            <a:tailEnd/>
          </a:ln>
        </p:spPr>
      </p:pic>
    </p:spTree>
    <p:extLst>
      <p:ext uri="{BB962C8B-B14F-4D97-AF65-F5344CB8AC3E}">
        <p14:creationId xmlns:p14="http://schemas.microsoft.com/office/powerpoint/2010/main" val="9122418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TIA Portal V13</a:t>
            </a:r>
          </a:p>
        </p:txBody>
      </p:sp>
      <p:sp>
        <p:nvSpPr>
          <p:cNvPr id="5" name="Content Placeholder 2"/>
          <p:cNvSpPr>
            <a:spLocks noGrp="1"/>
          </p:cNvSpPr>
          <p:nvPr>
            <p:ph idx="1"/>
          </p:nvPr>
        </p:nvSpPr>
        <p:spPr>
          <a:xfrm>
            <a:off x="1276562" y="1861266"/>
            <a:ext cx="6583680" cy="3383280"/>
          </a:xfrm>
          <a:solidFill>
            <a:srgbClr val="73B4C8"/>
          </a:solidFill>
          <a:ln w="25400">
            <a:solidFill>
              <a:schemeClr val="tx1"/>
            </a:solidFill>
          </a:ln>
          <a:effectLst>
            <a:innerShdw blurRad="114300">
              <a:prstClr val="black"/>
            </a:innerShdw>
          </a:effectLst>
        </p:spPr>
        <p:txBody>
          <a:bodyPr lIns="91440" tIns="91440" rIns="91440" bIns="91440"/>
          <a:lstStyle/>
          <a:p>
            <a:pPr algn="ctr"/>
            <a:endParaRPr lang="en-US" sz="2000" dirty="0"/>
          </a:p>
          <a:p>
            <a:pPr algn="ctr">
              <a:buNone/>
            </a:pPr>
            <a:r>
              <a:rPr lang="en-US" dirty="0"/>
              <a:t>You have completed the</a:t>
            </a:r>
          </a:p>
          <a:p>
            <a:pPr algn="ctr">
              <a:buNone/>
            </a:pPr>
            <a:r>
              <a:rPr lang="en-US" dirty="0" err="1"/>
              <a:t>Startdrive</a:t>
            </a:r>
            <a:r>
              <a:rPr lang="en-US" dirty="0"/>
              <a:t> Hands–on lab</a:t>
            </a:r>
          </a:p>
          <a:p>
            <a:pPr algn="ctr">
              <a:buNone/>
            </a:pPr>
            <a:r>
              <a:rPr lang="en-US" dirty="0"/>
              <a:t>We hope you found this lab informative.</a:t>
            </a:r>
          </a:p>
          <a:p>
            <a:pPr algn="ctr">
              <a:buNone/>
            </a:pPr>
            <a:endParaRPr lang="en-US" sz="1400" b="1" i="1" dirty="0">
              <a:latin typeface="+mj-lt"/>
            </a:endParaRPr>
          </a:p>
          <a:p>
            <a:pPr algn="ctr">
              <a:buNone/>
            </a:pPr>
            <a:r>
              <a:rPr lang="en-US" sz="3200" b="1" i="1" dirty="0">
                <a:latin typeface="+mj-lt"/>
              </a:rPr>
              <a:t>Thank you for your time!</a:t>
            </a:r>
          </a:p>
          <a:p>
            <a:pPr algn="ctr">
              <a:buNone/>
            </a:pPr>
            <a:endParaRPr lang="en-US" sz="2000" b="1" i="1" dirty="0">
              <a:latin typeface="+mj-lt"/>
            </a:endParaRPr>
          </a:p>
        </p:txBody>
      </p:sp>
    </p:spTree>
    <p:extLst>
      <p:ext uri="{BB962C8B-B14F-4D97-AF65-F5344CB8AC3E}">
        <p14:creationId xmlns:p14="http://schemas.microsoft.com/office/powerpoint/2010/main" val="257680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Basic Commissioning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7895" y="4023360"/>
            <a:ext cx="336857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bwMode="auto">
          <a:xfrm>
            <a:off x="731520" y="1551726"/>
            <a:ext cx="2743200" cy="904863"/>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Using the </a:t>
            </a:r>
            <a:r>
              <a:rPr lang="en-US" sz="1200" b="1" kern="0" dirty="0"/>
              <a:t>OK</a:t>
            </a:r>
            <a:r>
              <a:rPr lang="en-US" sz="1200" kern="0" dirty="0"/>
              <a:t> wheel, rotate the wheel CCW to move the cursor to the </a:t>
            </a:r>
            <a:r>
              <a:rPr lang="en-US" sz="1200" b="1" kern="0" dirty="0"/>
              <a:t>Wizards</a:t>
            </a:r>
            <a:r>
              <a:rPr lang="en-US" sz="1200" kern="0" dirty="0"/>
              <a:t> menu. Press the </a:t>
            </a:r>
            <a:r>
              <a:rPr lang="en-US" sz="1200" b="1" kern="0" dirty="0"/>
              <a:t>OK</a:t>
            </a:r>
            <a:r>
              <a:rPr lang="en-US" sz="1200" kern="0" dirty="0"/>
              <a:t> button to select the menu.</a:t>
            </a:r>
          </a:p>
        </p:txBody>
      </p:sp>
      <p:sp>
        <p:nvSpPr>
          <p:cNvPr id="6" name="Content Placeholder 2"/>
          <p:cNvSpPr txBox="1">
            <a:spLocks/>
          </p:cNvSpPr>
          <p:nvPr/>
        </p:nvSpPr>
        <p:spPr bwMode="auto">
          <a:xfrm>
            <a:off x="731520" y="4026702"/>
            <a:ext cx="2743200" cy="123623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b="1" kern="0" dirty="0"/>
              <a:t>Basic Commissioning</a:t>
            </a:r>
            <a:r>
              <a:rPr lang="en-US" sz="1200" kern="0" dirty="0"/>
              <a:t> is first in the list and already selected. Simply press the </a:t>
            </a:r>
            <a:r>
              <a:rPr lang="en-US" sz="1200" b="1" kern="0" dirty="0"/>
              <a:t>OK</a:t>
            </a:r>
            <a:r>
              <a:rPr lang="en-US" sz="1200" kern="0" dirty="0"/>
              <a:t> button to acknowledge the selection.</a:t>
            </a:r>
          </a:p>
          <a:p>
            <a:pPr>
              <a:buNone/>
            </a:pPr>
            <a:r>
              <a:rPr lang="en-US" sz="1200" kern="0" dirty="0"/>
              <a:t>Continue to the next page</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44" y="1551726"/>
            <a:ext cx="341141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1523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Basic commissioning</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080" y="1554480"/>
            <a:ext cx="337601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080" y="4023360"/>
            <a:ext cx="3374136" cy="2300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731520" y="1554480"/>
            <a:ext cx="2468880" cy="29546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Select </a:t>
            </a:r>
            <a:r>
              <a:rPr lang="en-US" sz="1200" b="1" kern="0" dirty="0"/>
              <a:t>Yes</a:t>
            </a:r>
            <a:r>
              <a:rPr lang="en-US" sz="1200" kern="0" dirty="0"/>
              <a:t> for the Factory Reset.</a:t>
            </a:r>
          </a:p>
        </p:txBody>
      </p:sp>
      <p:sp>
        <p:nvSpPr>
          <p:cNvPr id="8" name="Content Placeholder 2"/>
          <p:cNvSpPr txBox="1">
            <a:spLocks/>
          </p:cNvSpPr>
          <p:nvPr/>
        </p:nvSpPr>
        <p:spPr bwMode="auto">
          <a:xfrm>
            <a:off x="731520" y="4023360"/>
            <a:ext cx="3108960" cy="1161344"/>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For the Control Mode select </a:t>
            </a:r>
            <a:r>
              <a:rPr lang="en-US" sz="1200" b="1" kern="0" dirty="0"/>
              <a:t>V/f with FCC</a:t>
            </a:r>
            <a:r>
              <a:rPr lang="en-US" sz="1200" kern="0" dirty="0"/>
              <a:t>. (volts/hertz with flux current control)</a:t>
            </a:r>
          </a:p>
          <a:p>
            <a:pPr>
              <a:buNone/>
            </a:pPr>
            <a:r>
              <a:rPr lang="en-US" sz="1200" kern="0" dirty="0"/>
              <a:t>Don’t forget to press the </a:t>
            </a:r>
            <a:r>
              <a:rPr lang="en-US" sz="1200" b="1" kern="0" dirty="0"/>
              <a:t>OK</a:t>
            </a:r>
            <a:r>
              <a:rPr lang="en-US" sz="1200" kern="0" dirty="0"/>
              <a:t> button.</a:t>
            </a:r>
          </a:p>
          <a:p>
            <a:pPr>
              <a:buNone/>
            </a:pPr>
            <a:r>
              <a:rPr lang="en-US" sz="1200" kern="0" dirty="0"/>
              <a:t>Continue to the next page</a:t>
            </a:r>
          </a:p>
        </p:txBody>
      </p:sp>
    </p:spTree>
    <p:extLst>
      <p:ext uri="{BB962C8B-B14F-4D97-AF65-F5344CB8AC3E}">
        <p14:creationId xmlns:p14="http://schemas.microsoft.com/office/powerpoint/2010/main" val="1593460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Basic commissioning</a:t>
            </a:r>
          </a:p>
        </p:txBody>
      </p:sp>
      <p:sp>
        <p:nvSpPr>
          <p:cNvPr id="8" name="Content Placeholder 2"/>
          <p:cNvSpPr txBox="1">
            <a:spLocks/>
          </p:cNvSpPr>
          <p:nvPr/>
        </p:nvSpPr>
        <p:spPr bwMode="auto">
          <a:xfrm>
            <a:off x="576244" y="1590711"/>
            <a:ext cx="2834640" cy="1033103"/>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For the </a:t>
            </a:r>
            <a:r>
              <a:rPr lang="en-US" sz="1200" b="1" kern="0" dirty="0"/>
              <a:t>Motor Type,</a:t>
            </a:r>
            <a:r>
              <a:rPr lang="en-US" sz="1200" kern="0" dirty="0"/>
              <a:t> select  </a:t>
            </a:r>
            <a:r>
              <a:rPr lang="en-US" sz="1200" b="1" kern="0" dirty="0"/>
              <a:t>1LA7</a:t>
            </a:r>
            <a:r>
              <a:rPr lang="en-US" sz="1200" kern="0" dirty="0"/>
              <a:t> </a:t>
            </a:r>
            <a:r>
              <a:rPr lang="en-US" sz="1200" b="1" kern="0" dirty="0"/>
              <a:t>Induction motor</a:t>
            </a:r>
            <a:r>
              <a:rPr lang="en-US" sz="1200" kern="0" dirty="0"/>
              <a:t> as shown by the arrow.</a:t>
            </a:r>
          </a:p>
          <a:p>
            <a:pPr>
              <a:buNone/>
            </a:pPr>
            <a:r>
              <a:rPr lang="en-US" sz="1200" kern="0" dirty="0"/>
              <a:t>Continue to the next page</a:t>
            </a: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2297" y="1594162"/>
            <a:ext cx="3410712" cy="229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a:off x="2216989" y="2889849"/>
            <a:ext cx="1820173" cy="733245"/>
          </a:xfrm>
          <a:prstGeom prst="straightConnector1">
            <a:avLst/>
          </a:prstGeom>
          <a:solidFill>
            <a:schemeClr val="tx2"/>
          </a:solidFill>
          <a:ln w="28575" cap="flat" cmpd="sng" algn="ctr">
            <a:solidFill>
              <a:srgbClr val="FF0000"/>
            </a:solidFill>
            <a:prstDash val="solid"/>
            <a:round/>
            <a:headEnd type="oval" w="sm" len="sm"/>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89390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Basic commissioning</a:t>
            </a:r>
          </a:p>
        </p:txBody>
      </p:sp>
      <p:graphicFrame>
        <p:nvGraphicFramePr>
          <p:cNvPr id="3" name="Table 2"/>
          <p:cNvGraphicFramePr>
            <a:graphicFrameLocks noGrp="1"/>
          </p:cNvGraphicFramePr>
          <p:nvPr>
            <p:extLst>
              <p:ext uri="{D42A27DB-BD31-4B8C-83A1-F6EECF244321}">
                <p14:modId xmlns:p14="http://schemas.microsoft.com/office/powerpoint/2010/main" val="3029980374"/>
              </p:ext>
            </p:extLst>
          </p:nvPr>
        </p:nvGraphicFramePr>
        <p:xfrm>
          <a:off x="457200" y="3749040"/>
          <a:ext cx="5669280" cy="1615440"/>
        </p:xfrm>
        <a:graphic>
          <a:graphicData uri="http://schemas.openxmlformats.org/drawingml/2006/table">
            <a:tbl>
              <a:tblPr firstRow="1" bandRow="1">
                <a:tableStyleId>{3C2FFA5D-87B4-456A-9821-1D502468CF0F}</a:tableStyleId>
              </a:tblPr>
              <a:tblGrid>
                <a:gridCol w="1097280">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1188720">
                  <a:extLst>
                    <a:ext uri="{9D8B030D-6E8A-4147-A177-3AD203B41FA5}">
                      <a16:colId xmlns:a16="http://schemas.microsoft.com/office/drawing/2014/main" val="20002"/>
                    </a:ext>
                  </a:extLst>
                </a:gridCol>
                <a:gridCol w="2103120">
                  <a:extLst>
                    <a:ext uri="{9D8B030D-6E8A-4147-A177-3AD203B41FA5}">
                      <a16:colId xmlns:a16="http://schemas.microsoft.com/office/drawing/2014/main" val="20003"/>
                    </a:ext>
                  </a:extLst>
                </a:gridCol>
              </a:tblGrid>
              <a:tr h="490199">
                <a:tc>
                  <a:txBody>
                    <a:bodyPr/>
                    <a:lstStyle/>
                    <a:p>
                      <a:pPr algn="ctr"/>
                      <a:r>
                        <a:rPr lang="en-US" sz="1400" dirty="0"/>
                        <a:t>Screen 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Screen</a:t>
                      </a:r>
                    </a:p>
                    <a:p>
                      <a:pPr algn="ctr"/>
                      <a:r>
                        <a:rPr lang="en-US" sz="1400" baseline="0" dirty="0"/>
                        <a:t>Title</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Value</a:t>
                      </a:r>
                      <a:r>
                        <a:rPr lang="en-US" sz="1400" baseline="0" dirty="0"/>
                        <a:t> / Selection</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320">
                <a:tc>
                  <a:txBody>
                    <a:bodyPr/>
                    <a:lstStyle/>
                    <a:p>
                      <a:pPr algn="ctr"/>
                      <a:r>
                        <a:rPr lang="en-US" sz="1200" dirty="0"/>
                        <a:t>9 /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Motor Voltage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Motor</a:t>
                      </a:r>
                      <a:r>
                        <a:rPr lang="en-US" sz="1200" baseline="0" dirty="0"/>
                        <a:t> rated voltage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200" dirty="0"/>
                        <a:t>10 /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Motor Current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0.72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Motor rated</a:t>
                      </a:r>
                      <a:r>
                        <a:rPr lang="en-US" sz="1200" baseline="0" dirty="0"/>
                        <a:t> current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200" dirty="0"/>
                        <a:t>11 /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Power Rating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0.12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Motor KW rating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200" dirty="0"/>
                        <a:t>12 /</a:t>
                      </a:r>
                      <a:r>
                        <a:rPr lang="en-US" sz="1200" baseline="0" dirty="0"/>
                        <a:t> 28</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Motor Cos Phi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0.77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 a.k.a.</a:t>
                      </a:r>
                      <a:r>
                        <a:rPr lang="en-US" sz="1200" baseline="0" dirty="0"/>
                        <a:t> Power factor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7" name="Content Placeholder 2"/>
          <p:cNvSpPr txBox="1">
            <a:spLocks/>
          </p:cNvSpPr>
          <p:nvPr/>
        </p:nvSpPr>
        <p:spPr bwMode="auto">
          <a:xfrm>
            <a:off x="457200" y="1554480"/>
            <a:ext cx="4480560" cy="49859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You may have noticed that each screen has a number in the top-right corner like the one shown here for the </a:t>
            </a:r>
            <a:r>
              <a:rPr lang="en-US" sz="1200" b="1" kern="0" dirty="0"/>
              <a:t>Motor Voltage</a:t>
            </a:r>
            <a:r>
              <a:rPr lang="en-US" sz="1200" kern="0" dirty="0"/>
              <a:t>.</a:t>
            </a:r>
          </a:p>
        </p:txBody>
      </p:sp>
      <p:sp>
        <p:nvSpPr>
          <p:cNvPr id="8" name="Content Placeholder 2"/>
          <p:cNvSpPr txBox="1">
            <a:spLocks/>
          </p:cNvSpPr>
          <p:nvPr/>
        </p:nvSpPr>
        <p:spPr bwMode="auto">
          <a:xfrm>
            <a:off x="457200" y="3300984"/>
            <a:ext cx="4572000" cy="29546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For screens 9 – 12, enter the values provided in the table below.</a:t>
            </a:r>
          </a:p>
        </p:txBody>
      </p:sp>
      <p:sp>
        <p:nvSpPr>
          <p:cNvPr id="10" name="Content Placeholder 2"/>
          <p:cNvSpPr txBox="1">
            <a:spLocks/>
          </p:cNvSpPr>
          <p:nvPr/>
        </p:nvSpPr>
        <p:spPr bwMode="auto">
          <a:xfrm>
            <a:off x="457200" y="5669280"/>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9784" y="1552546"/>
            <a:ext cx="2272509"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6959348" y="1485326"/>
            <a:ext cx="438912" cy="276731"/>
          </a:xfrm>
          <a:prstGeom prst="ellipse">
            <a:avLst/>
          </a:prstGeom>
          <a:noFill/>
          <a:ln w="15875">
            <a:solidFill>
              <a:srgbClr val="FF0000"/>
            </a:solidFill>
            <a:miter lim="800000"/>
            <a:headEnd/>
            <a:tailEnd/>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3947485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Basic commissioning</a:t>
            </a:r>
          </a:p>
        </p:txBody>
      </p:sp>
      <p:sp>
        <p:nvSpPr>
          <p:cNvPr id="4" name="Content Placeholder 2"/>
          <p:cNvSpPr txBox="1">
            <a:spLocks/>
          </p:cNvSpPr>
          <p:nvPr/>
        </p:nvSpPr>
        <p:spPr bwMode="auto">
          <a:xfrm>
            <a:off x="457200" y="1369848"/>
            <a:ext cx="8229600" cy="49859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On the previous screens, the whole number was highlighted. You simply dialed in the value with the wheel and then pressed the </a:t>
            </a:r>
            <a:r>
              <a:rPr lang="en-US" sz="1200" b="1" kern="0" dirty="0"/>
              <a:t>OK</a:t>
            </a:r>
            <a:r>
              <a:rPr lang="en-US" sz="1200" kern="0" dirty="0"/>
              <a:t> button to acknowledge (accept) the setting.</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044" y="3954433"/>
            <a:ext cx="269919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1653" y="3954433"/>
            <a:ext cx="27055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2852" y="3954433"/>
            <a:ext cx="271857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bwMode="auto">
          <a:xfrm>
            <a:off x="463296" y="1968094"/>
            <a:ext cx="8229600" cy="1507079"/>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As you can see below, setting the motor RPMs is a little different. The highlighted digit indicates the position of the cursor. The </a:t>
            </a:r>
            <a:r>
              <a:rPr lang="en-US" sz="1200" b="1" kern="0" dirty="0"/>
              <a:t>OK</a:t>
            </a:r>
            <a:r>
              <a:rPr lang="en-US" sz="1200" kern="0" dirty="0"/>
              <a:t> wheel is used to dial in the desired number and then pressed to accept the value. The cursor will automatically advance to the next digit on the right.  The </a:t>
            </a:r>
            <a:r>
              <a:rPr lang="en-US" sz="1200" b="1" kern="0" dirty="0"/>
              <a:t>ESC</a:t>
            </a:r>
            <a:r>
              <a:rPr lang="en-US" sz="1200" kern="0" dirty="0"/>
              <a:t> button is used to move the cursor to the left. If the cursor is on the 1s digit </a:t>
            </a:r>
            <a:r>
              <a:rPr lang="en-US" sz="1200" u="sng" kern="0" dirty="0"/>
              <a:t>and</a:t>
            </a:r>
            <a:r>
              <a:rPr lang="en-US" sz="1200" kern="0" dirty="0"/>
              <a:t> the </a:t>
            </a:r>
            <a:r>
              <a:rPr lang="en-US" sz="1200" b="1" kern="0" dirty="0"/>
              <a:t>OK</a:t>
            </a:r>
            <a:r>
              <a:rPr lang="en-US" sz="1200" kern="0" dirty="0"/>
              <a:t> button is pressed, the whole number will be accepted and the wizard automatically advance to the next screen. </a:t>
            </a:r>
          </a:p>
          <a:p>
            <a:pPr>
              <a:buNone/>
            </a:pPr>
            <a:r>
              <a:rPr lang="en-US" sz="1200" kern="0" dirty="0"/>
              <a:t>Study the series of screen shots below. When your ready, set the </a:t>
            </a:r>
            <a:r>
              <a:rPr lang="en-US" sz="1200" b="1" kern="0" dirty="0"/>
              <a:t>Motor Speed</a:t>
            </a:r>
            <a:r>
              <a:rPr lang="en-US" sz="1200" kern="0" dirty="0"/>
              <a:t> to </a:t>
            </a:r>
            <a:r>
              <a:rPr lang="en-US" sz="1400" b="1" kern="0" dirty="0"/>
              <a:t>001350</a:t>
            </a:r>
            <a:r>
              <a:rPr lang="en-US" sz="1200" kern="0" dirty="0"/>
              <a:t>.</a:t>
            </a:r>
          </a:p>
        </p:txBody>
      </p:sp>
      <p:sp>
        <p:nvSpPr>
          <p:cNvPr id="10" name="Content Placeholder 2"/>
          <p:cNvSpPr txBox="1">
            <a:spLocks/>
          </p:cNvSpPr>
          <p:nvPr/>
        </p:nvSpPr>
        <p:spPr bwMode="auto">
          <a:xfrm>
            <a:off x="328044" y="5920392"/>
            <a:ext cx="2011680"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11" name="Content Placeholder 2"/>
          <p:cNvSpPr txBox="1">
            <a:spLocks/>
          </p:cNvSpPr>
          <p:nvPr/>
        </p:nvSpPr>
        <p:spPr bwMode="auto">
          <a:xfrm>
            <a:off x="1218915" y="3623568"/>
            <a:ext cx="914400" cy="261610"/>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000" kern="0" dirty="0"/>
              <a:t>Initial screen</a:t>
            </a:r>
          </a:p>
        </p:txBody>
      </p:sp>
      <p:sp>
        <p:nvSpPr>
          <p:cNvPr id="12" name="Content Placeholder 2"/>
          <p:cNvSpPr txBox="1">
            <a:spLocks/>
          </p:cNvSpPr>
          <p:nvPr/>
        </p:nvSpPr>
        <p:spPr bwMode="auto">
          <a:xfrm>
            <a:off x="3657315" y="3623568"/>
            <a:ext cx="1828800" cy="261610"/>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000" kern="0" dirty="0"/>
              <a:t>…after pressing OK one time</a:t>
            </a:r>
          </a:p>
        </p:txBody>
      </p:sp>
      <p:sp>
        <p:nvSpPr>
          <p:cNvPr id="13" name="Content Placeholder 2"/>
          <p:cNvSpPr txBox="1">
            <a:spLocks/>
          </p:cNvSpPr>
          <p:nvPr/>
        </p:nvSpPr>
        <p:spPr bwMode="auto">
          <a:xfrm>
            <a:off x="6589491" y="3619091"/>
            <a:ext cx="1737360" cy="261610"/>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000" kern="0" dirty="0"/>
              <a:t>…after pressing OK again</a:t>
            </a:r>
          </a:p>
        </p:txBody>
      </p:sp>
    </p:spTree>
    <p:extLst>
      <p:ext uri="{BB962C8B-B14F-4D97-AF65-F5344CB8AC3E}">
        <p14:creationId xmlns:p14="http://schemas.microsoft.com/office/powerpoint/2010/main" val="1870787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Basic commissioning</a:t>
            </a:r>
          </a:p>
        </p:txBody>
      </p:sp>
      <p:graphicFrame>
        <p:nvGraphicFramePr>
          <p:cNvPr id="3" name="Table 2"/>
          <p:cNvGraphicFramePr>
            <a:graphicFrameLocks noGrp="1"/>
          </p:cNvGraphicFramePr>
          <p:nvPr>
            <p:extLst>
              <p:ext uri="{D42A27DB-BD31-4B8C-83A1-F6EECF244321}">
                <p14:modId xmlns:p14="http://schemas.microsoft.com/office/powerpoint/2010/main" val="2051167968"/>
              </p:ext>
            </p:extLst>
          </p:nvPr>
        </p:nvGraphicFramePr>
        <p:xfrm>
          <a:off x="457200" y="2011680"/>
          <a:ext cx="5669280" cy="1615440"/>
        </p:xfrm>
        <a:graphic>
          <a:graphicData uri="http://schemas.openxmlformats.org/drawingml/2006/table">
            <a:tbl>
              <a:tblPr firstRow="1" bandRow="1">
                <a:tableStyleId>{3C2FFA5D-87B4-456A-9821-1D502468CF0F}</a:tableStyleId>
              </a:tblPr>
              <a:tblGrid>
                <a:gridCol w="1097280">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1188720">
                  <a:extLst>
                    <a:ext uri="{9D8B030D-6E8A-4147-A177-3AD203B41FA5}">
                      <a16:colId xmlns:a16="http://schemas.microsoft.com/office/drawing/2014/main" val="20002"/>
                    </a:ext>
                  </a:extLst>
                </a:gridCol>
                <a:gridCol w="2103120">
                  <a:extLst>
                    <a:ext uri="{9D8B030D-6E8A-4147-A177-3AD203B41FA5}">
                      <a16:colId xmlns:a16="http://schemas.microsoft.com/office/drawing/2014/main" val="20003"/>
                    </a:ext>
                  </a:extLst>
                </a:gridCol>
              </a:tblGrid>
              <a:tr h="490199">
                <a:tc>
                  <a:txBody>
                    <a:bodyPr/>
                    <a:lstStyle/>
                    <a:p>
                      <a:pPr algn="ctr"/>
                      <a:r>
                        <a:rPr lang="en-US" sz="1400" dirty="0"/>
                        <a:t>Screen 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Screen</a:t>
                      </a:r>
                    </a:p>
                    <a:p>
                      <a:pPr algn="ctr"/>
                      <a:r>
                        <a:rPr lang="en-US" sz="1400" baseline="0" dirty="0"/>
                        <a:t>Title</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Value</a:t>
                      </a:r>
                      <a:r>
                        <a:rPr lang="en-US" sz="1400" baseline="0" dirty="0"/>
                        <a:t> / Selection</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320">
                <a:tc>
                  <a:txBody>
                    <a:bodyPr/>
                    <a:lstStyle/>
                    <a:p>
                      <a:pPr algn="ctr"/>
                      <a:r>
                        <a:rPr lang="en-US" sz="1200" dirty="0"/>
                        <a:t>14 /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Current Limit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Drive output current limit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200" dirty="0"/>
                        <a:t>15 /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Motor Data</a:t>
                      </a:r>
                      <a:r>
                        <a:rPr lang="en-US" sz="1200" baseline="0" dirty="0"/>
                        <a:t> Id</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ID standstill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Selection of motor circuit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200" dirty="0"/>
                        <a:t>16 /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Encoder</a:t>
                      </a:r>
                      <a:r>
                        <a:rPr lang="en-US" sz="1200" baseline="0" dirty="0"/>
                        <a:t> Type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Continue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No</a:t>
                      </a:r>
                      <a:r>
                        <a:rPr lang="en-US" sz="1200" baseline="0" dirty="0"/>
                        <a:t> data enter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200" dirty="0"/>
                        <a:t>17 /</a:t>
                      </a:r>
                      <a:r>
                        <a:rPr lang="en-US" sz="1200" baseline="0" dirty="0"/>
                        <a:t> 28</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Encoder</a:t>
                      </a:r>
                      <a:r>
                        <a:rPr lang="en-US" sz="1200" baseline="0" dirty="0"/>
                        <a:t> Pulses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Continue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No</a:t>
                      </a:r>
                      <a:r>
                        <a:rPr lang="en-US" sz="1200" baseline="0" dirty="0"/>
                        <a:t> data enter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8" name="Content Placeholder 2"/>
          <p:cNvSpPr txBox="1">
            <a:spLocks/>
          </p:cNvSpPr>
          <p:nvPr/>
        </p:nvSpPr>
        <p:spPr bwMode="auto">
          <a:xfrm>
            <a:off x="457200" y="1554480"/>
            <a:ext cx="4663440" cy="29546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For screens 14 – 17, enter the values provided in the table below.</a:t>
            </a:r>
          </a:p>
        </p:txBody>
      </p:sp>
      <p:sp>
        <p:nvSpPr>
          <p:cNvPr id="9" name="Content Placeholder 2"/>
          <p:cNvSpPr txBox="1">
            <a:spLocks/>
          </p:cNvSpPr>
          <p:nvPr/>
        </p:nvSpPr>
        <p:spPr bwMode="auto">
          <a:xfrm>
            <a:off x="457200" y="4047620"/>
            <a:ext cx="2011680"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771631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Basic commissioning</a:t>
            </a:r>
          </a:p>
        </p:txBody>
      </p:sp>
      <p:sp>
        <p:nvSpPr>
          <p:cNvPr id="4" name="Content Placeholder 2"/>
          <p:cNvSpPr txBox="1">
            <a:spLocks/>
          </p:cNvSpPr>
          <p:nvPr/>
        </p:nvSpPr>
        <p:spPr bwMode="auto">
          <a:xfrm>
            <a:off x="2008632" y="1554480"/>
            <a:ext cx="5120640" cy="62683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For the Macro Source, select </a:t>
            </a:r>
            <a:r>
              <a:rPr lang="en-US" sz="1200" b="1" kern="0" dirty="0"/>
              <a:t>Standard IO with analog set …</a:t>
            </a:r>
            <a:r>
              <a:rPr lang="en-US" sz="1200" kern="0" dirty="0"/>
              <a:t> (</a:t>
            </a:r>
            <a:r>
              <a:rPr lang="en-US" sz="1200" kern="0" dirty="0" err="1"/>
              <a:t>setpoint</a:t>
            </a:r>
            <a:r>
              <a:rPr lang="en-US" sz="1200" kern="0" dirty="0"/>
              <a:t>).</a:t>
            </a:r>
          </a:p>
          <a:p>
            <a:pPr>
              <a:buNone/>
            </a:pPr>
            <a:r>
              <a:rPr lang="en-US" sz="1200" kern="0" dirty="0"/>
              <a:t>Be sure to pick the first one immediately below </a:t>
            </a:r>
            <a:r>
              <a:rPr lang="en-US" sz="1200" b="1" kern="0" dirty="0"/>
              <a:t>Standard IO with MOP</a:t>
            </a:r>
            <a:r>
              <a:rPr lang="en-US" sz="1200" kern="0" dirty="0"/>
              <a:t>.</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4550" y="2453549"/>
            <a:ext cx="3412494"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bwMode="auto">
          <a:xfrm>
            <a:off x="2056197" y="5017008"/>
            <a:ext cx="5029200" cy="329321"/>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400" kern="0" dirty="0"/>
              <a:t>The next page has more information about the Macro Source</a:t>
            </a:r>
          </a:p>
        </p:txBody>
      </p:sp>
    </p:spTree>
    <p:extLst>
      <p:ext uri="{BB962C8B-B14F-4D97-AF65-F5344CB8AC3E}">
        <p14:creationId xmlns:p14="http://schemas.microsoft.com/office/powerpoint/2010/main" val="373536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 (IOP)</a:t>
            </a:r>
          </a:p>
        </p:txBody>
      </p:sp>
      <p:sp>
        <p:nvSpPr>
          <p:cNvPr id="3" name="Content Placeholder 2"/>
          <p:cNvSpPr>
            <a:spLocks noGrp="1"/>
          </p:cNvSpPr>
          <p:nvPr>
            <p:ph idx="1"/>
          </p:nvPr>
        </p:nvSpPr>
        <p:spPr>
          <a:xfrm>
            <a:off x="457200" y="1554480"/>
            <a:ext cx="5303520" cy="1574790"/>
          </a:xfrm>
          <a:solidFill>
            <a:srgbClr val="D7D7CD"/>
          </a:solidFill>
          <a:ln w="12700">
            <a:solidFill>
              <a:schemeClr val="tx1"/>
            </a:solidFill>
          </a:ln>
          <a:effectLst>
            <a:innerShdw blurRad="114300">
              <a:prstClr val="black"/>
            </a:innerShdw>
          </a:effectLst>
        </p:spPr>
        <p:txBody>
          <a:bodyPr lIns="91440" tIns="45720" rIns="91440" bIns="45720">
            <a:spAutoFit/>
          </a:bodyPr>
          <a:lstStyle/>
          <a:p>
            <a:pPr>
              <a:buNone/>
            </a:pPr>
            <a:r>
              <a:rPr lang="en-US" sz="1600" dirty="0"/>
              <a:t>Welcome…</a:t>
            </a:r>
          </a:p>
          <a:p>
            <a:pPr>
              <a:buNone/>
            </a:pPr>
            <a:r>
              <a:rPr lang="en-US" sz="1600" dirty="0"/>
              <a:t>This lab is designed to give you an introduction to using the Intelligent Operator Panel (IOP) for commissioning and programming a SINAMICS G120 drive. You’ll also be introduced to some of the diagnostic tools of the IOP.</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7562" y="1518717"/>
            <a:ext cx="2648574" cy="3953096"/>
          </a:xfrm>
          <a:prstGeom prst="rect">
            <a:avLst/>
          </a:prstGeom>
        </p:spPr>
      </p:pic>
    </p:spTree>
    <p:extLst>
      <p:ext uri="{BB962C8B-B14F-4D97-AF65-F5344CB8AC3E}">
        <p14:creationId xmlns:p14="http://schemas.microsoft.com/office/powerpoint/2010/main" val="1184262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Information: Basic commissioning</a:t>
            </a:r>
          </a:p>
        </p:txBody>
      </p:sp>
      <p:sp>
        <p:nvSpPr>
          <p:cNvPr id="3" name="Content Placeholder 2"/>
          <p:cNvSpPr txBox="1">
            <a:spLocks/>
          </p:cNvSpPr>
          <p:nvPr/>
        </p:nvSpPr>
        <p:spPr bwMode="auto">
          <a:xfrm>
            <a:off x="454152" y="1371600"/>
            <a:ext cx="8229600" cy="2230354"/>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Let’s take just a moment to learn more about the Macro Source.</a:t>
            </a:r>
          </a:p>
          <a:p>
            <a:pPr>
              <a:buNone/>
            </a:pPr>
            <a:r>
              <a:rPr lang="en-US" sz="1200" kern="0" dirty="0"/>
              <a:t>With any drive you must determine how you will control the drive. That is, what will be the command source for start/stop and speed </a:t>
            </a:r>
            <a:r>
              <a:rPr lang="en-US" sz="1200" kern="0" dirty="0" err="1"/>
              <a:t>setpoint</a:t>
            </a:r>
            <a:r>
              <a:rPr lang="en-US" sz="1200" kern="0" dirty="0"/>
              <a:t>?</a:t>
            </a:r>
          </a:p>
          <a:p>
            <a:pPr>
              <a:buNone/>
            </a:pPr>
            <a:r>
              <a:rPr lang="en-US" sz="1200" kern="0" dirty="0"/>
              <a:t>In the SINAMICS G120 drive, the command source is automatically configured based on the macro selection. </a:t>
            </a:r>
          </a:p>
          <a:p>
            <a:pPr>
              <a:buNone/>
            </a:pPr>
            <a:r>
              <a:rPr lang="en-US" sz="1200" kern="0" dirty="0"/>
              <a:t>The Operating Instructions manual has the list of macros with a description and terminal block assignment. </a:t>
            </a:r>
          </a:p>
          <a:p>
            <a:pPr>
              <a:buNone/>
            </a:pPr>
            <a:r>
              <a:rPr lang="en-US" sz="1200" kern="0" dirty="0"/>
              <a:t>You selected </a:t>
            </a:r>
            <a:r>
              <a:rPr lang="en-US" sz="1200" b="1" kern="0" dirty="0"/>
              <a:t>Standard IO with analog </a:t>
            </a:r>
            <a:r>
              <a:rPr lang="en-US" sz="1200" b="1" kern="0" dirty="0" err="1"/>
              <a:t>setpoint</a:t>
            </a:r>
            <a:r>
              <a:rPr lang="en-US" sz="1200" kern="0" dirty="0"/>
              <a:t> which is macro #12. The diagram below is taken from the manual which shows you that macro #12 is a two wire control method. DI0 (pin5) is the On/Off and DI1 (pin6) is the reverse command. The analog </a:t>
            </a:r>
            <a:r>
              <a:rPr lang="en-US" sz="1200" kern="0" dirty="0" err="1"/>
              <a:t>setpoint</a:t>
            </a:r>
            <a:r>
              <a:rPr lang="en-US" sz="1200" kern="0" dirty="0"/>
              <a:t> source is wired to AI0 (pins 3 &amp; 4).</a:t>
            </a:r>
          </a:p>
        </p:txBody>
      </p:sp>
      <p:pic>
        <p:nvPicPr>
          <p:cNvPr id="4" name="Picture 3"/>
          <p:cNvPicPr>
            <a:picLocks noChangeAspect="1" noChangeArrowheads="1"/>
          </p:cNvPicPr>
          <p:nvPr/>
        </p:nvPicPr>
        <p:blipFill>
          <a:blip r:embed="rId2"/>
          <a:srcRect/>
          <a:stretch>
            <a:fillRect/>
          </a:stretch>
        </p:blipFill>
        <p:spPr bwMode="auto">
          <a:xfrm>
            <a:off x="952500" y="4489102"/>
            <a:ext cx="7237413" cy="1714500"/>
          </a:xfrm>
          <a:prstGeom prst="rect">
            <a:avLst/>
          </a:prstGeom>
          <a:noFill/>
          <a:ln w="19050">
            <a:solidFill>
              <a:schemeClr val="tx1"/>
            </a:solidFill>
            <a:miter lim="800000"/>
            <a:headEnd/>
            <a:tailEnd/>
          </a:ln>
        </p:spPr>
      </p:pic>
      <p:sp>
        <p:nvSpPr>
          <p:cNvPr id="5" name="Content Placeholder 2"/>
          <p:cNvSpPr txBox="1">
            <a:spLocks/>
          </p:cNvSpPr>
          <p:nvPr/>
        </p:nvSpPr>
        <p:spPr bwMode="auto">
          <a:xfrm>
            <a:off x="454152" y="3718560"/>
            <a:ext cx="8229600" cy="626838"/>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When the commissioning is complete, the demo switches will have the following assignment …</a:t>
            </a:r>
          </a:p>
          <a:p>
            <a:pPr>
              <a:buNone/>
            </a:pPr>
            <a:r>
              <a:rPr lang="en-US" sz="1200" b="1" kern="0" dirty="0"/>
              <a:t>DI0(S1) = On/Off           DI1(S2) = Rev (with S1 on)           DI2(S3) = Fault reset           AI0(POT1) = Speed </a:t>
            </a:r>
            <a:r>
              <a:rPr lang="en-US" sz="1200" b="1" kern="0" dirty="0" err="1"/>
              <a:t>setpoint</a:t>
            </a:r>
            <a:endParaRPr lang="en-US" sz="1200" b="1" kern="0" dirty="0"/>
          </a:p>
        </p:txBody>
      </p:sp>
    </p:spTree>
    <p:extLst>
      <p:ext uri="{BB962C8B-B14F-4D97-AF65-F5344CB8AC3E}">
        <p14:creationId xmlns:p14="http://schemas.microsoft.com/office/powerpoint/2010/main" val="1201454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Basic commissioning</a:t>
            </a:r>
          </a:p>
        </p:txBody>
      </p:sp>
      <p:graphicFrame>
        <p:nvGraphicFramePr>
          <p:cNvPr id="3" name="Table 2"/>
          <p:cNvGraphicFramePr>
            <a:graphicFrameLocks noGrp="1"/>
          </p:cNvGraphicFramePr>
          <p:nvPr>
            <p:extLst>
              <p:ext uri="{D42A27DB-BD31-4B8C-83A1-F6EECF244321}">
                <p14:modId xmlns:p14="http://schemas.microsoft.com/office/powerpoint/2010/main" val="1564700491"/>
              </p:ext>
            </p:extLst>
          </p:nvPr>
        </p:nvGraphicFramePr>
        <p:xfrm>
          <a:off x="457200" y="2148840"/>
          <a:ext cx="6583680" cy="1889760"/>
        </p:xfrm>
        <a:graphic>
          <a:graphicData uri="http://schemas.openxmlformats.org/drawingml/2006/table">
            <a:tbl>
              <a:tblPr firstRow="1" bandRow="1">
                <a:tableStyleId>{3C2FFA5D-87B4-456A-9821-1D502468CF0F}</a:tableStyleId>
              </a:tblPr>
              <a:tblGrid>
                <a:gridCol w="109728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gridCol w="2377440">
                  <a:extLst>
                    <a:ext uri="{9D8B030D-6E8A-4147-A177-3AD203B41FA5}">
                      <a16:colId xmlns:a16="http://schemas.microsoft.com/office/drawing/2014/main" val="20003"/>
                    </a:ext>
                  </a:extLst>
                </a:gridCol>
              </a:tblGrid>
              <a:tr h="490199">
                <a:tc>
                  <a:txBody>
                    <a:bodyPr/>
                    <a:lstStyle/>
                    <a:p>
                      <a:pPr algn="ctr"/>
                      <a:r>
                        <a:rPr lang="en-US" sz="1400" dirty="0"/>
                        <a:t>Screen 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Screen </a:t>
                      </a:r>
                      <a:r>
                        <a:rPr lang="en-US" sz="1400" baseline="0" dirty="0"/>
                        <a:t>Title</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Value</a:t>
                      </a:r>
                      <a:r>
                        <a:rPr lang="en-US" sz="1400" baseline="0" dirty="0"/>
                        <a:t> / Selection</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320">
                <a:tc>
                  <a:txBody>
                    <a:bodyPr/>
                    <a:lstStyle/>
                    <a:p>
                      <a:pPr algn="ctr"/>
                      <a:r>
                        <a:rPr lang="en-US" sz="1200" dirty="0"/>
                        <a:t>19 /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Minimum</a:t>
                      </a:r>
                      <a:r>
                        <a:rPr lang="en-US" sz="1200" baseline="0" dirty="0"/>
                        <a:t> Speed</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Minimum</a:t>
                      </a:r>
                      <a:r>
                        <a:rPr lang="en-US" sz="1200" baseline="0" dirty="0"/>
                        <a:t> motor speed </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200" dirty="0"/>
                        <a:t>20 /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Ramp 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000003.00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Ramp</a:t>
                      </a:r>
                      <a:r>
                        <a:rPr lang="en-US" sz="1200" baseline="0" dirty="0"/>
                        <a:t> up time, 0 to 50 Hz.</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200" dirty="0"/>
                        <a:t>21 /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Ramp Down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000003.00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Ramp</a:t>
                      </a:r>
                      <a:r>
                        <a:rPr lang="en-US" sz="1200" baseline="0" dirty="0"/>
                        <a:t> down time, 50 to 0 Hz</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200" dirty="0"/>
                        <a:t>22 /</a:t>
                      </a:r>
                      <a:r>
                        <a:rPr lang="en-US" sz="1200" baseline="0" dirty="0"/>
                        <a:t> 28</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Motor</a:t>
                      </a:r>
                      <a:r>
                        <a:rPr lang="en-US" sz="1200" baseline="0" dirty="0"/>
                        <a:t> Temp Sensor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No</a:t>
                      </a:r>
                      <a:r>
                        <a:rPr lang="en-US" sz="1200" baseline="0" dirty="0"/>
                        <a:t> sensor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I2T</a:t>
                      </a:r>
                      <a:r>
                        <a:rPr lang="en-US" sz="1200" baseline="0" dirty="0"/>
                        <a:t> calculation will be performed</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ctr"/>
                      <a:r>
                        <a:rPr lang="en-US" sz="1200" dirty="0"/>
                        <a:t>23 /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Motor Holding Brake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Disabled (Closed)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No holding braking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8" name="Content Placeholder 2"/>
          <p:cNvSpPr txBox="1">
            <a:spLocks/>
          </p:cNvSpPr>
          <p:nvPr/>
        </p:nvSpPr>
        <p:spPr bwMode="auto">
          <a:xfrm>
            <a:off x="457200" y="1554480"/>
            <a:ext cx="4663440" cy="29546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For screens 19 – 23, enter the values provided in the table below.</a:t>
            </a:r>
          </a:p>
        </p:txBody>
      </p:sp>
      <p:sp>
        <p:nvSpPr>
          <p:cNvPr id="10" name="Content Placeholder 2"/>
          <p:cNvSpPr txBox="1">
            <a:spLocks/>
          </p:cNvSpPr>
          <p:nvPr/>
        </p:nvSpPr>
        <p:spPr bwMode="auto">
          <a:xfrm>
            <a:off x="457200" y="4937760"/>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45696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Basic commissioning</a:t>
            </a:r>
          </a:p>
        </p:txBody>
      </p:sp>
      <p:sp>
        <p:nvSpPr>
          <p:cNvPr id="4" name="Content Placeholder 2"/>
          <p:cNvSpPr txBox="1">
            <a:spLocks/>
          </p:cNvSpPr>
          <p:nvPr/>
        </p:nvSpPr>
        <p:spPr bwMode="auto">
          <a:xfrm>
            <a:off x="454152" y="1459520"/>
            <a:ext cx="8229600" cy="1898981"/>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You’re almost finished with the commissioning. The </a:t>
            </a:r>
            <a:r>
              <a:rPr lang="en-US" sz="1200" b="1" kern="0" dirty="0"/>
              <a:t>Summary of Settings</a:t>
            </a:r>
            <a:r>
              <a:rPr lang="en-US" sz="1200" kern="0" dirty="0"/>
              <a:t> gives you an opportunity to review and modify parameter values prior to finalizing the commissioning. </a:t>
            </a:r>
          </a:p>
          <a:p>
            <a:pPr>
              <a:buNone/>
            </a:pPr>
            <a:r>
              <a:rPr lang="en-US" sz="1200" kern="0" dirty="0"/>
              <a:t>Here’s how it works … you can scroll down the list to review the settings. If you find a selection or value that is incorrect, place the cursor on that parameter and press </a:t>
            </a:r>
            <a:r>
              <a:rPr lang="en-US" sz="1200" b="1" kern="0" dirty="0"/>
              <a:t>OK</a:t>
            </a:r>
            <a:r>
              <a:rPr lang="en-US" sz="1200" kern="0" dirty="0"/>
              <a:t> to jump back to the step in the wizard where the value can be modified.  </a:t>
            </a:r>
          </a:p>
          <a:p>
            <a:pPr>
              <a:buNone/>
            </a:pPr>
            <a:r>
              <a:rPr lang="en-US" sz="1200" kern="0" dirty="0"/>
              <a:t>Take a moment to scroll down the list and review your settings, but don’t change anything unless you find an error.</a:t>
            </a:r>
          </a:p>
          <a:p>
            <a:pPr>
              <a:buNone/>
            </a:pPr>
            <a:r>
              <a:rPr lang="en-US" sz="1200" kern="0" dirty="0"/>
              <a:t>When your finished reviewing the settings, place the cursor back on </a:t>
            </a:r>
            <a:r>
              <a:rPr lang="en-US" sz="1200" b="1" kern="0" dirty="0"/>
              <a:t>Continue</a:t>
            </a:r>
            <a:r>
              <a:rPr lang="en-US" sz="1200" kern="0" dirty="0"/>
              <a:t> and press </a:t>
            </a:r>
            <a:r>
              <a:rPr lang="en-US" sz="1200" b="1" kern="0" dirty="0"/>
              <a:t>OK</a:t>
            </a:r>
            <a:r>
              <a:rPr lang="en-US" sz="1200" kern="0" dirty="0"/>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777" y="3498177"/>
            <a:ext cx="413609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3446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Basic commissioning</a:t>
            </a:r>
          </a:p>
        </p:txBody>
      </p:sp>
      <p:grpSp>
        <p:nvGrpSpPr>
          <p:cNvPr id="3" name="Group 2"/>
          <p:cNvGrpSpPr/>
          <p:nvPr/>
        </p:nvGrpSpPr>
        <p:grpSpPr>
          <a:xfrm>
            <a:off x="315127" y="1824369"/>
            <a:ext cx="8499194" cy="2584775"/>
            <a:chOff x="315127" y="1824369"/>
            <a:chExt cx="8499194" cy="2584775"/>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127" y="2580344"/>
              <a:ext cx="2725074"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041" y="2580344"/>
              <a:ext cx="271201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3891" y="2580344"/>
              <a:ext cx="271043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bwMode="auto">
            <a:xfrm>
              <a:off x="534664" y="2157704"/>
              <a:ext cx="2286000" cy="295466"/>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Press OK to save the settings</a:t>
              </a:r>
              <a:endParaRPr lang="en-US" sz="1200" b="1" kern="0" dirty="0"/>
            </a:p>
          </p:txBody>
        </p:sp>
        <p:sp>
          <p:nvSpPr>
            <p:cNvPr id="7" name="Content Placeholder 2"/>
            <p:cNvSpPr txBox="1">
              <a:spLocks/>
            </p:cNvSpPr>
            <p:nvPr/>
          </p:nvSpPr>
          <p:spPr bwMode="auto">
            <a:xfrm>
              <a:off x="3428992" y="2157104"/>
              <a:ext cx="2331720" cy="295466"/>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Wait for the saving to complete</a:t>
              </a:r>
              <a:endParaRPr lang="en-US" sz="1200" b="1" kern="0" dirty="0"/>
            </a:p>
          </p:txBody>
        </p:sp>
        <p:sp>
          <p:nvSpPr>
            <p:cNvPr id="8" name="Content Placeholder 2"/>
            <p:cNvSpPr txBox="1">
              <a:spLocks/>
            </p:cNvSpPr>
            <p:nvPr/>
          </p:nvSpPr>
          <p:spPr bwMode="auto">
            <a:xfrm>
              <a:off x="6447986" y="1824369"/>
              <a:ext cx="2011680" cy="626838"/>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Press OK </a:t>
              </a:r>
            </a:p>
            <a:p>
              <a:pPr>
                <a:buNone/>
              </a:pPr>
              <a:r>
                <a:rPr lang="en-US" sz="1200" kern="0" dirty="0"/>
                <a:t>Continue to the next page</a:t>
              </a:r>
            </a:p>
          </p:txBody>
        </p:sp>
      </p:grpSp>
    </p:spTree>
    <p:extLst>
      <p:ext uri="{BB962C8B-B14F-4D97-AF65-F5344CB8AC3E}">
        <p14:creationId xmlns:p14="http://schemas.microsoft.com/office/powerpoint/2010/main" val="3300045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Basic commissioning</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660" y="3615355"/>
            <a:ext cx="3659884" cy="2476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bwMode="auto">
          <a:xfrm>
            <a:off x="454152" y="1556232"/>
            <a:ext cx="8229600" cy="1824089"/>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b="1" dirty="0">
                <a:solidFill>
                  <a:srgbClr val="FF0000"/>
                </a:solidFill>
              </a:rPr>
              <a:t>In this step you will initiate the Motor Data ID, also called the stand-still tune. Please read the bullets below so you will know what to expect while the tuning is active. </a:t>
            </a:r>
          </a:p>
          <a:p>
            <a:pPr>
              <a:buNone/>
            </a:pPr>
            <a:r>
              <a:rPr lang="en-US" sz="1200" dirty="0"/>
              <a:t>In just a moment you will be instructed to start the drive, when you do …</a:t>
            </a:r>
          </a:p>
          <a:p>
            <a:pPr marL="171450" indent="-171450">
              <a:buClrTx/>
              <a:buSzPct val="100000"/>
              <a:buFont typeface="Arial" panose="020B0604020202020204" pitchFamily="34" charset="0"/>
              <a:buChar char="•"/>
            </a:pPr>
            <a:r>
              <a:rPr lang="en-US" sz="1200" dirty="0"/>
              <a:t>You will hear the drive cooling fan running</a:t>
            </a:r>
          </a:p>
          <a:p>
            <a:pPr marL="171450" indent="-171450">
              <a:buClrTx/>
              <a:buSzPct val="100000"/>
              <a:buFont typeface="Arial" panose="020B0604020202020204" pitchFamily="34" charset="0"/>
              <a:buChar char="•"/>
            </a:pPr>
            <a:r>
              <a:rPr lang="en-US" sz="1200" dirty="0"/>
              <a:t>The</a:t>
            </a:r>
            <a:r>
              <a:rPr lang="en-US" sz="1200" b="1" dirty="0"/>
              <a:t> </a:t>
            </a:r>
            <a:r>
              <a:rPr lang="en-US" sz="1200" dirty="0"/>
              <a:t>motor shaft might rotate ¼ turn or less</a:t>
            </a:r>
          </a:p>
          <a:p>
            <a:pPr marL="171450" indent="-171450">
              <a:buClrTx/>
              <a:buSzPct val="100000"/>
              <a:buFont typeface="Arial" panose="020B0604020202020204" pitchFamily="34" charset="0"/>
              <a:buChar char="•"/>
            </a:pPr>
            <a:r>
              <a:rPr lang="en-US" sz="1200" dirty="0"/>
              <a:t>You will hear a series of high frequency rings from the motor while the Motor Data ID is in progress</a:t>
            </a:r>
          </a:p>
        </p:txBody>
      </p:sp>
      <p:sp>
        <p:nvSpPr>
          <p:cNvPr id="6" name="Content Placeholder 2"/>
          <p:cNvSpPr txBox="1">
            <a:spLocks/>
          </p:cNvSpPr>
          <p:nvPr/>
        </p:nvSpPr>
        <p:spPr bwMode="auto">
          <a:xfrm>
            <a:off x="454151" y="3614151"/>
            <a:ext cx="4343400" cy="1567609"/>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Start the drive by switching S1 (DI0) ON and leave it in the ON position until the Motor Data ID has finished.</a:t>
            </a:r>
          </a:p>
          <a:p>
            <a:pPr>
              <a:buNone/>
            </a:pPr>
            <a:r>
              <a:rPr lang="en-US" sz="1200" dirty="0"/>
              <a:t>How will you know it’s finished? The drive </a:t>
            </a:r>
            <a:r>
              <a:rPr lang="en-US" sz="1200" u="sng" dirty="0"/>
              <a:t>automatically</a:t>
            </a:r>
            <a:r>
              <a:rPr lang="en-US" sz="1200" dirty="0"/>
              <a:t> goes to an “off” state and the cooling fan stops running.</a:t>
            </a:r>
          </a:p>
          <a:p>
            <a:pPr>
              <a:buNone/>
            </a:pPr>
            <a:r>
              <a:rPr lang="en-US" sz="1200" b="1" u="sng" dirty="0"/>
              <a:t>After</a:t>
            </a:r>
            <a:r>
              <a:rPr lang="en-US" sz="1200" b="1" dirty="0"/>
              <a:t> </a:t>
            </a:r>
            <a:r>
              <a:rPr lang="en-US" sz="1200" dirty="0"/>
              <a:t>the Motor ID has finished, set S1 (DI0) back to the OFF position, press </a:t>
            </a:r>
            <a:r>
              <a:rPr lang="en-US" sz="1200" b="1" dirty="0"/>
              <a:t>OK</a:t>
            </a:r>
            <a:r>
              <a:rPr lang="en-US" sz="1200" dirty="0"/>
              <a:t> and continue to the next page.</a:t>
            </a:r>
            <a:endParaRPr lang="en-US" sz="1200" kern="0" dirty="0"/>
          </a:p>
        </p:txBody>
      </p:sp>
    </p:spTree>
    <p:extLst>
      <p:ext uri="{BB962C8B-B14F-4D97-AF65-F5344CB8AC3E}">
        <p14:creationId xmlns:p14="http://schemas.microsoft.com/office/powerpoint/2010/main" val="3237253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Basic commissioning</a:t>
            </a:r>
          </a:p>
        </p:txBody>
      </p:sp>
      <p:sp>
        <p:nvSpPr>
          <p:cNvPr id="5" name="AutoShape 9"/>
          <p:cNvSpPr>
            <a:spLocks noChangeArrowheads="1"/>
          </p:cNvSpPr>
          <p:nvPr/>
        </p:nvSpPr>
        <p:spPr bwMode="auto">
          <a:xfrm>
            <a:off x="1075586" y="1938528"/>
            <a:ext cx="3017520" cy="640080"/>
          </a:xfrm>
          <a:prstGeom prst="wedgeRoundRectCallout">
            <a:avLst>
              <a:gd name="adj1" fmla="val 19814"/>
              <a:gd name="adj2" fmla="val 142918"/>
              <a:gd name="adj3" fmla="val 16667"/>
            </a:avLst>
          </a:prstGeom>
          <a:solidFill>
            <a:srgbClr val="73B4C8"/>
          </a:solidFill>
          <a:ln w="12700" algn="ctr">
            <a:solidFill>
              <a:schemeClr val="tx1"/>
            </a:solidFill>
            <a:miter lim="800000"/>
            <a:headEnd/>
            <a:tailEnd/>
          </a:ln>
        </p:spPr>
        <p:txBody>
          <a:bodyPr tIns="91440" bIns="91440"/>
          <a:lstStyle/>
          <a:p>
            <a:r>
              <a:rPr lang="en-US" sz="1200" dirty="0">
                <a:solidFill>
                  <a:schemeClr val="tx1"/>
                </a:solidFill>
              </a:rPr>
              <a:t>The Save icon appears briefly because the wizard initiates a copy RAM to ROM</a:t>
            </a:r>
            <a:r>
              <a:rPr lang="en-US" sz="1200" dirty="0"/>
              <a:t>.</a:t>
            </a:r>
          </a:p>
        </p:txBody>
      </p:sp>
      <p:sp>
        <p:nvSpPr>
          <p:cNvPr id="3" name="Rounded Rectangle 2"/>
          <p:cNvSpPr/>
          <p:nvPr/>
        </p:nvSpPr>
        <p:spPr bwMode="auto">
          <a:xfrm>
            <a:off x="4687842" y="1465387"/>
            <a:ext cx="4023360" cy="1586889"/>
          </a:xfrm>
          <a:prstGeom prst="roundRect">
            <a:avLst>
              <a:gd name="adj" fmla="val 34621"/>
            </a:avLst>
          </a:prstGeom>
          <a:solidFill>
            <a:srgbClr val="73B4C8"/>
          </a:solidFill>
          <a:ln w="12700">
            <a:solidFill>
              <a:schemeClr val="tx1"/>
            </a:solidFill>
            <a:miter lim="800000"/>
          </a:ln>
          <a:effectLst>
            <a:innerShdw blurRad="114300">
              <a:prstClr val="black"/>
            </a:innerShdw>
          </a:effectLst>
          <a:extLst/>
        </p:spPr>
        <p:txBody>
          <a:bodyPr wrap="square" lIns="91440" tIns="91440" rIns="91440" bIns="91440" numCol="1" spcCol="72000" rtlCol="0" anchor="t" anchorCtr="0">
            <a:spAutoFit/>
          </a:bodyPr>
          <a:lstStyle/>
          <a:p>
            <a:pPr algn="ctr">
              <a:lnSpc>
                <a:spcPct val="110000"/>
              </a:lnSpc>
              <a:spcBef>
                <a:spcPct val="0"/>
              </a:spcBef>
              <a:buFont typeface="Wingdings" charset="0"/>
              <a:buNone/>
            </a:pPr>
            <a:r>
              <a:rPr lang="en-US" sz="1200" b="1" dirty="0">
                <a:solidFill>
                  <a:schemeClr val="tx1"/>
                </a:solidFill>
              </a:rPr>
              <a:t>Congratulations! </a:t>
            </a:r>
          </a:p>
          <a:p>
            <a:pPr algn="ctr">
              <a:lnSpc>
                <a:spcPct val="110000"/>
              </a:lnSpc>
              <a:spcBef>
                <a:spcPct val="0"/>
              </a:spcBef>
              <a:buFont typeface="Wingdings" charset="0"/>
              <a:buNone/>
            </a:pPr>
            <a:endParaRPr lang="en-US" sz="800" b="1" dirty="0">
              <a:solidFill>
                <a:schemeClr val="tx1"/>
              </a:solidFill>
            </a:endParaRPr>
          </a:p>
          <a:p>
            <a:pPr>
              <a:lnSpc>
                <a:spcPct val="110000"/>
              </a:lnSpc>
              <a:spcBef>
                <a:spcPct val="0"/>
              </a:spcBef>
              <a:buFont typeface="Wingdings" charset="0"/>
              <a:buNone/>
            </a:pPr>
            <a:r>
              <a:rPr lang="en-US" sz="1200" dirty="0">
                <a:solidFill>
                  <a:schemeClr val="tx1"/>
                </a:solidFill>
              </a:rPr>
              <a:t>The commissioning is complete and you’re ready to operate the drive.</a:t>
            </a:r>
          </a:p>
          <a:p>
            <a:pPr>
              <a:lnSpc>
                <a:spcPct val="110000"/>
              </a:lnSpc>
              <a:spcBef>
                <a:spcPct val="0"/>
              </a:spcBef>
              <a:buFont typeface="Wingdings" charset="0"/>
              <a:buNone/>
            </a:pPr>
            <a:endParaRPr lang="en-US" sz="800" dirty="0">
              <a:solidFill>
                <a:schemeClr val="tx1"/>
              </a:solidFill>
            </a:endParaRPr>
          </a:p>
          <a:p>
            <a:pPr>
              <a:lnSpc>
                <a:spcPct val="110000"/>
              </a:lnSpc>
              <a:spcBef>
                <a:spcPct val="0"/>
              </a:spcBef>
              <a:buFont typeface="Wingdings" charset="0"/>
              <a:buNone/>
            </a:pPr>
            <a:r>
              <a:rPr lang="en-US" sz="1200" dirty="0">
                <a:solidFill>
                  <a:schemeClr val="tx1"/>
                </a:solidFill>
              </a:rPr>
              <a:t>Continue to the next page for operating instructions.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896" y="3240488"/>
            <a:ext cx="409363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000" y="3240488"/>
            <a:ext cx="409786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806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Drive operation</a:t>
            </a:r>
          </a:p>
        </p:txBody>
      </p:sp>
      <p:sp>
        <p:nvSpPr>
          <p:cNvPr id="3" name="Content Placeholder 2"/>
          <p:cNvSpPr txBox="1">
            <a:spLocks/>
          </p:cNvSpPr>
          <p:nvPr/>
        </p:nvSpPr>
        <p:spPr bwMode="auto">
          <a:xfrm>
            <a:off x="545303" y="1395382"/>
            <a:ext cx="8046720" cy="136447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You probably noticed the alarm icon is present on the Status screen and the white lamp is on. Alarm A8526 is active because there is no PLC connected to the drive fieldbus port. You’ll clear the alarm in a later exercise, but for now spend a few minutes experimenting with the drive controls and </a:t>
            </a:r>
            <a:r>
              <a:rPr lang="en-US" sz="1200" u="sng" kern="0" dirty="0"/>
              <a:t>remain in the Status screen</a:t>
            </a:r>
            <a:r>
              <a:rPr lang="en-US" sz="1200" kern="0" dirty="0"/>
              <a:t>.</a:t>
            </a:r>
          </a:p>
          <a:p>
            <a:pPr>
              <a:buNone/>
            </a:pPr>
            <a:r>
              <a:rPr lang="en-US" sz="1200" kern="0" dirty="0"/>
              <a:t>See the table below for details about the switch functions and meaning of the indication lamps.</a:t>
            </a:r>
          </a:p>
          <a:p>
            <a:pPr>
              <a:buNone/>
            </a:pPr>
            <a:r>
              <a:rPr lang="en-US" sz="1200" kern="0" dirty="0"/>
              <a:t>When you’re finished experimenting, switch </a:t>
            </a:r>
            <a:r>
              <a:rPr lang="en-US" sz="1200" b="1" kern="0" dirty="0"/>
              <a:t>S1 (DI0)</a:t>
            </a:r>
            <a:r>
              <a:rPr lang="en-US" sz="1200" kern="0" dirty="0"/>
              <a:t> off to stop the drive and continue to the next page.</a:t>
            </a:r>
          </a:p>
        </p:txBody>
      </p:sp>
      <p:graphicFrame>
        <p:nvGraphicFramePr>
          <p:cNvPr id="5" name="Table 4"/>
          <p:cNvGraphicFramePr>
            <a:graphicFrameLocks noGrp="1"/>
          </p:cNvGraphicFramePr>
          <p:nvPr>
            <p:extLst>
              <p:ext uri="{D42A27DB-BD31-4B8C-83A1-F6EECF244321}">
                <p14:modId xmlns:p14="http://schemas.microsoft.com/office/powerpoint/2010/main" val="1950387138"/>
              </p:ext>
            </p:extLst>
          </p:nvPr>
        </p:nvGraphicFramePr>
        <p:xfrm>
          <a:off x="1955080" y="2877811"/>
          <a:ext cx="5212080" cy="2286000"/>
        </p:xfrm>
        <a:graphic>
          <a:graphicData uri="http://schemas.openxmlformats.org/drawingml/2006/table">
            <a:tbl>
              <a:tblPr firstRow="1" bandRow="1">
                <a:tableStyleId>{3C2FFA5D-87B4-456A-9821-1D502468CF0F}</a:tableStyleId>
              </a:tblPr>
              <a:tblGrid>
                <a:gridCol w="1188720">
                  <a:extLst>
                    <a:ext uri="{9D8B030D-6E8A-4147-A177-3AD203B41FA5}">
                      <a16:colId xmlns:a16="http://schemas.microsoft.com/office/drawing/2014/main" val="20000"/>
                    </a:ext>
                  </a:extLst>
                </a:gridCol>
                <a:gridCol w="1463040">
                  <a:extLst>
                    <a:ext uri="{9D8B030D-6E8A-4147-A177-3AD203B41FA5}">
                      <a16:colId xmlns:a16="http://schemas.microsoft.com/office/drawing/2014/main" val="20001"/>
                    </a:ext>
                  </a:extLst>
                </a:gridCol>
                <a:gridCol w="2560320">
                  <a:extLst>
                    <a:ext uri="{9D8B030D-6E8A-4147-A177-3AD203B41FA5}">
                      <a16:colId xmlns:a16="http://schemas.microsoft.com/office/drawing/2014/main" val="20002"/>
                    </a:ext>
                  </a:extLst>
                </a:gridCol>
              </a:tblGrid>
              <a:tr h="365760">
                <a:tc>
                  <a:txBody>
                    <a:bodyPr/>
                    <a:lstStyle/>
                    <a:p>
                      <a:pPr algn="ctr"/>
                      <a:r>
                        <a:rPr lang="en-US" sz="1400" dirty="0"/>
                        <a:t>Switch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320">
                <a:tc>
                  <a:txBody>
                    <a:bodyPr/>
                    <a:lstStyle/>
                    <a:p>
                      <a:pPr algn="ctr"/>
                      <a:r>
                        <a:rPr lang="en-US" sz="1200" dirty="0"/>
                        <a:t>S1</a:t>
                      </a:r>
                      <a:r>
                        <a:rPr lang="en-US" sz="1200" baseline="0" dirty="0"/>
                        <a:t> (DI0)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Run</a:t>
                      </a:r>
                      <a:r>
                        <a:rPr lang="en-US" sz="1200" baseline="0" dirty="0"/>
                        <a:t> / Stop</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Drive</a:t>
                      </a:r>
                      <a:r>
                        <a:rPr lang="en-US" sz="1200" baseline="0" dirty="0"/>
                        <a:t> enable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200" dirty="0"/>
                        <a:t>S2</a:t>
                      </a:r>
                      <a:r>
                        <a:rPr lang="en-US" sz="1200" baseline="0" dirty="0"/>
                        <a:t> (DI1)</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Reverse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t>Reverse with S1 on.</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200" dirty="0"/>
                        <a:t>S3</a:t>
                      </a:r>
                      <a:r>
                        <a:rPr lang="en-US" sz="1200" baseline="0" dirty="0"/>
                        <a:t> (DI2)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Fault</a:t>
                      </a:r>
                      <a:r>
                        <a:rPr lang="en-US" sz="1200" baseline="0" dirty="0"/>
                        <a:t> reset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Toggle</a:t>
                      </a:r>
                      <a:r>
                        <a:rPr lang="en-US" sz="1200" baseline="0" dirty="0"/>
                        <a:t> on-off to clear fault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200" dirty="0"/>
                        <a:t>Pot1</a:t>
                      </a:r>
                      <a:r>
                        <a:rPr lang="en-US" sz="1200" baseline="0" dirty="0"/>
                        <a:t> (AI_0)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Speed</a:t>
                      </a:r>
                      <a:r>
                        <a:rPr lang="en-US" sz="1200" baseline="0" dirty="0"/>
                        <a:t> </a:t>
                      </a:r>
                      <a:r>
                        <a:rPr lang="en-US" sz="1200" baseline="0" dirty="0" err="1"/>
                        <a:t>setpoint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err="1"/>
                        <a:t>Setpoint</a:t>
                      </a:r>
                      <a:r>
                        <a:rPr lang="en-US" sz="1200" dirty="0"/>
                        <a:t>,</a:t>
                      </a:r>
                      <a:r>
                        <a:rPr lang="en-US" sz="1200" baseline="0" dirty="0"/>
                        <a:t> 0 – max rpm</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ctr"/>
                      <a:r>
                        <a:rPr lang="en-US" sz="1200" dirty="0"/>
                        <a:t>DO_0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Fault indication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Lamp, On = fault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algn="ctr"/>
                      <a:r>
                        <a:rPr lang="en-US" sz="1200" dirty="0"/>
                        <a:t>DO_1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Alarm indication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Lamp, On = alarm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algn="ctr"/>
                      <a:r>
                        <a:rPr lang="en-US" sz="1200" dirty="0"/>
                        <a:t>DO_2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Drive running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Lamp On = Drive running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6" name="Content Placeholder 2"/>
          <p:cNvSpPr txBox="1">
            <a:spLocks/>
          </p:cNvSpPr>
          <p:nvPr/>
        </p:nvSpPr>
        <p:spPr bwMode="auto">
          <a:xfrm>
            <a:off x="1913673" y="5257231"/>
            <a:ext cx="5303520" cy="295466"/>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All other switches and the analog meters are not applicable to this exercise.</a:t>
            </a:r>
          </a:p>
        </p:txBody>
      </p:sp>
    </p:spTree>
    <p:extLst>
      <p:ext uri="{BB962C8B-B14F-4D97-AF65-F5344CB8AC3E}">
        <p14:creationId xmlns:p14="http://schemas.microsoft.com/office/powerpoint/2010/main" val="2062277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MENU</a:t>
            </a:r>
          </a:p>
        </p:txBody>
      </p:sp>
      <p:sp>
        <p:nvSpPr>
          <p:cNvPr id="4" name="Content Placeholder 2"/>
          <p:cNvSpPr txBox="1">
            <a:spLocks/>
          </p:cNvSpPr>
          <p:nvPr/>
        </p:nvSpPr>
        <p:spPr bwMode="auto">
          <a:xfrm>
            <a:off x="681409" y="1550993"/>
            <a:ext cx="7772400" cy="1289584"/>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Now let’s take a look at some of the IOP features.</a:t>
            </a:r>
          </a:p>
          <a:p>
            <a:pPr>
              <a:buNone/>
            </a:pPr>
            <a:r>
              <a:rPr lang="en-US" sz="1200" kern="0" dirty="0"/>
              <a:t>Rotate the </a:t>
            </a:r>
            <a:r>
              <a:rPr lang="en-US" sz="1200" b="1" kern="0" dirty="0"/>
              <a:t>OK</a:t>
            </a:r>
            <a:r>
              <a:rPr lang="en-US" sz="1200" kern="0" dirty="0"/>
              <a:t> wheel to select Menu. Press </a:t>
            </a:r>
            <a:r>
              <a:rPr lang="en-US" sz="1200" b="1" kern="0" dirty="0"/>
              <a:t>OK</a:t>
            </a:r>
            <a:r>
              <a:rPr lang="en-US" sz="1200" kern="0" dirty="0"/>
              <a:t> to open it and view the categories.</a:t>
            </a:r>
          </a:p>
          <a:p>
            <a:pPr>
              <a:buNone/>
            </a:pPr>
            <a:r>
              <a:rPr lang="en-US" sz="1200" kern="0" dirty="0"/>
              <a:t>Notice the icon at the left of each category. It serves as a visual aid when navigating in the Menu and submenus. </a:t>
            </a:r>
          </a:p>
          <a:p>
            <a:pPr>
              <a:buNone/>
            </a:pPr>
            <a:r>
              <a:rPr lang="en-US" sz="1200" kern="0" dirty="0"/>
              <a:t>Watch for these icons in the remaining exercises.</a:t>
            </a: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6201" y="3110157"/>
            <a:ext cx="339236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bwMode="auto">
          <a:xfrm>
            <a:off x="685800" y="5669280"/>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976" y="3108960"/>
            <a:ext cx="341141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4871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Panel settings – Backlight duration</a:t>
            </a:r>
          </a:p>
        </p:txBody>
      </p:sp>
      <p:grpSp>
        <p:nvGrpSpPr>
          <p:cNvPr id="4" name="Group 3"/>
          <p:cNvGrpSpPr/>
          <p:nvPr/>
        </p:nvGrpSpPr>
        <p:grpSpPr>
          <a:xfrm>
            <a:off x="1042312" y="2497505"/>
            <a:ext cx="7060877" cy="3703847"/>
            <a:chOff x="1042312" y="2497505"/>
            <a:chExt cx="7060877" cy="3703847"/>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780" y="2497505"/>
              <a:ext cx="273198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1206" y="2497505"/>
              <a:ext cx="272917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312" y="4372552"/>
              <a:ext cx="273059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1208" y="4372552"/>
              <a:ext cx="273198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bwMode="auto">
            <a:xfrm rot="9219272">
              <a:off x="3941598" y="4164947"/>
              <a:ext cx="1239715" cy="274320"/>
            </a:xfrm>
            <a:prstGeom prst="rightArrow">
              <a:avLst/>
            </a:prstGeom>
            <a:solidFill>
              <a:srgbClr val="73B4C8"/>
            </a:solidFill>
            <a:ln w="12700">
              <a:solidFill>
                <a:schemeClr val="tx1"/>
              </a:solidFill>
              <a:miter lim="800000"/>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8" name="Right Arrow 7"/>
            <p:cNvSpPr/>
            <p:nvPr/>
          </p:nvSpPr>
          <p:spPr bwMode="auto">
            <a:xfrm>
              <a:off x="3944877" y="5149792"/>
              <a:ext cx="1239715" cy="274320"/>
            </a:xfrm>
            <a:prstGeom prst="rightArrow">
              <a:avLst/>
            </a:prstGeom>
            <a:solidFill>
              <a:srgbClr val="73B4C8"/>
            </a:solidFill>
            <a:ln w="12700">
              <a:solidFill>
                <a:schemeClr val="tx1"/>
              </a:solidFill>
              <a:miter lim="800000"/>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9" name="Right Arrow 8"/>
            <p:cNvSpPr/>
            <p:nvPr/>
          </p:nvSpPr>
          <p:spPr bwMode="auto">
            <a:xfrm>
              <a:off x="3945110" y="3274745"/>
              <a:ext cx="1239715" cy="274320"/>
            </a:xfrm>
            <a:prstGeom prst="rightArrow">
              <a:avLst/>
            </a:prstGeom>
            <a:solidFill>
              <a:srgbClr val="73B4C8"/>
            </a:solidFill>
            <a:ln w="12700">
              <a:solidFill>
                <a:schemeClr val="tx1"/>
              </a:solidFill>
              <a:miter lim="800000"/>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grpSp>
      <p:sp>
        <p:nvSpPr>
          <p:cNvPr id="11" name="Content Placeholder 2"/>
          <p:cNvSpPr txBox="1">
            <a:spLocks/>
          </p:cNvSpPr>
          <p:nvPr/>
        </p:nvSpPr>
        <p:spPr bwMode="auto">
          <a:xfrm>
            <a:off x="1046275" y="1375136"/>
            <a:ext cx="7040880" cy="1033103"/>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first thing you’ll do is change the backlight duration. This will prevent the screen from going blank during long periods of inactivity.</a:t>
            </a:r>
          </a:p>
          <a:p>
            <a:pPr>
              <a:buNone/>
            </a:pPr>
            <a:r>
              <a:rPr lang="en-US" sz="1200" kern="0" dirty="0"/>
              <a:t>Follow the pictures below and make the selections as shown. Remember to press the </a:t>
            </a:r>
            <a:r>
              <a:rPr lang="en-US" sz="1200" b="1" kern="0" dirty="0"/>
              <a:t>OK</a:t>
            </a:r>
            <a:r>
              <a:rPr lang="en-US" sz="1200" kern="0" dirty="0"/>
              <a:t> button to acknowledge your selections. After selecting the duration </a:t>
            </a:r>
            <a:r>
              <a:rPr lang="en-US" sz="1200" b="1" kern="0" dirty="0"/>
              <a:t>Always on</a:t>
            </a:r>
            <a:r>
              <a:rPr lang="en-US" sz="1200" kern="0" dirty="0"/>
              <a:t>, continue to the next page.</a:t>
            </a:r>
          </a:p>
        </p:txBody>
      </p:sp>
    </p:spTree>
    <p:extLst>
      <p:ext uri="{BB962C8B-B14F-4D97-AF65-F5344CB8AC3E}">
        <p14:creationId xmlns:p14="http://schemas.microsoft.com/office/powerpoint/2010/main" val="1235307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Panel settings</a:t>
            </a:r>
          </a:p>
        </p:txBody>
      </p:sp>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643" y="3607616"/>
            <a:ext cx="341324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bwMode="auto">
          <a:xfrm>
            <a:off x="861643" y="1550976"/>
            <a:ext cx="7406640" cy="1898981"/>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On the previous page you selected </a:t>
            </a:r>
            <a:r>
              <a:rPr lang="en-US" sz="1200" b="1" kern="0" dirty="0"/>
              <a:t>Always on</a:t>
            </a:r>
            <a:r>
              <a:rPr lang="en-US" sz="1200" kern="0" dirty="0"/>
              <a:t> for the duration time. Now your screen should be back at the </a:t>
            </a:r>
            <a:r>
              <a:rPr lang="en-US" sz="1200" b="1" kern="0" dirty="0"/>
              <a:t>Panel Settings</a:t>
            </a:r>
            <a:r>
              <a:rPr lang="en-US" sz="1200" kern="0" dirty="0"/>
              <a:t> list as show in the left picture below.</a:t>
            </a:r>
          </a:p>
          <a:p>
            <a:pPr>
              <a:buNone/>
            </a:pPr>
            <a:r>
              <a:rPr lang="en-US" sz="1200" b="1" kern="0" dirty="0"/>
              <a:t>Lighting duration</a:t>
            </a:r>
            <a:r>
              <a:rPr lang="en-US" sz="1200" kern="0" dirty="0"/>
              <a:t> is the only change you will make in this exercise; however, as you can see in the list there are many attributes the user can change to modify the appearance of the screen. </a:t>
            </a:r>
          </a:p>
          <a:p>
            <a:pPr>
              <a:buNone/>
            </a:pPr>
            <a:r>
              <a:rPr lang="en-US" sz="1200" kern="0" dirty="0"/>
              <a:t>Feel free to take a moment to look at some of the other settings.</a:t>
            </a:r>
          </a:p>
          <a:p>
            <a:pPr>
              <a:buNone/>
            </a:pPr>
            <a:r>
              <a:rPr lang="en-US" sz="1200" kern="0" dirty="0"/>
              <a:t>When your finished, use the </a:t>
            </a:r>
            <a:r>
              <a:rPr lang="en-US" sz="1200" b="1" kern="0" dirty="0"/>
              <a:t>ESC</a:t>
            </a:r>
            <a:r>
              <a:rPr lang="en-US" sz="1200" kern="0" dirty="0"/>
              <a:t> button to back up to the main </a:t>
            </a:r>
            <a:r>
              <a:rPr lang="en-US" sz="1200" b="1" kern="0" dirty="0"/>
              <a:t>MENU</a:t>
            </a:r>
            <a:r>
              <a:rPr lang="en-US" sz="1200" kern="0" dirty="0"/>
              <a:t> as shown in the picture on the right. This will prepare you for the next exercise. You may need to press </a:t>
            </a:r>
            <a:r>
              <a:rPr lang="en-US" sz="1200" b="1" kern="0" dirty="0"/>
              <a:t>ESC</a:t>
            </a:r>
            <a:r>
              <a:rPr lang="en-US" sz="1200" kern="0" dirty="0"/>
              <a:t> multiple times.</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677" y="3607607"/>
            <a:ext cx="341497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bwMode="auto">
          <a:xfrm>
            <a:off x="861640" y="5985792"/>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3929931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613"/>
            <a:ext cx="6858000" cy="851596"/>
          </a:xfrm>
        </p:spPr>
        <p:txBody>
          <a:bodyPr wrap="square" anchor="ctr">
            <a:spAutoFit/>
          </a:bodyPr>
          <a:lstStyle/>
          <a:p>
            <a:r>
              <a:rPr lang="en-US" sz="1400"/>
              <a:t>G120 Demo Unit</a:t>
            </a:r>
            <a:endParaRPr lang="en-US" sz="1400" dirty="0"/>
          </a:p>
        </p:txBody>
      </p:sp>
      <p:sp>
        <p:nvSpPr>
          <p:cNvPr id="3" name="TextBox 2"/>
          <p:cNvSpPr txBox="1"/>
          <p:nvPr/>
        </p:nvSpPr>
        <p:spPr>
          <a:xfrm>
            <a:off x="97155" y="1880236"/>
            <a:ext cx="2155270" cy="3693319"/>
          </a:xfrm>
          <a:prstGeom prst="rect">
            <a:avLst/>
          </a:prstGeom>
          <a:noFill/>
        </p:spPr>
        <p:txBody>
          <a:bodyPr wrap="none" rtlCol="0">
            <a:spAutoFit/>
          </a:bodyPr>
          <a:lstStyle/>
          <a:p>
            <a:r>
              <a:rPr lang="en-US" b="1" dirty="0">
                <a:solidFill>
                  <a:schemeClr val="tx1"/>
                </a:solidFill>
                <a:latin typeface="Calibri" panose="020F0502020204030204" pitchFamily="34" charset="0"/>
              </a:rPr>
              <a:t>IOP</a:t>
            </a:r>
          </a:p>
          <a:p>
            <a:r>
              <a:rPr lang="en-US" b="1" dirty="0">
                <a:solidFill>
                  <a:schemeClr val="tx1"/>
                </a:solidFill>
                <a:latin typeface="Calibri" panose="020F0502020204030204" pitchFamily="34" charset="0"/>
              </a:rPr>
              <a:t>   -</a:t>
            </a:r>
            <a:r>
              <a:rPr lang="en-US" sz="900" b="1" dirty="0">
                <a:solidFill>
                  <a:schemeClr val="tx1"/>
                </a:solidFill>
                <a:latin typeface="Calibri" panose="020F0502020204030204" pitchFamily="34" charset="0"/>
              </a:rPr>
              <a:t>Intelligent Operator Panel</a:t>
            </a:r>
            <a:endParaRPr lang="en-US" b="1" dirty="0">
              <a:solidFill>
                <a:schemeClr val="tx1"/>
              </a:solidFill>
              <a:latin typeface="Calibri" panose="020F0502020204030204" pitchFamily="34" charset="0"/>
            </a:endParaRPr>
          </a:p>
          <a:p>
            <a:r>
              <a:rPr lang="en-US" b="1" dirty="0">
                <a:solidFill>
                  <a:schemeClr val="tx1"/>
                </a:solidFill>
                <a:latin typeface="Calibri" panose="020F0502020204030204" pitchFamily="34" charset="0"/>
              </a:rPr>
              <a:t>CU240E-PN</a:t>
            </a:r>
          </a:p>
          <a:p>
            <a:r>
              <a:rPr lang="en-US" b="1" dirty="0">
                <a:solidFill>
                  <a:schemeClr val="tx1"/>
                </a:solidFill>
                <a:latin typeface="Calibri" panose="020F0502020204030204" pitchFamily="34" charset="0"/>
              </a:rPr>
              <a:t>   -</a:t>
            </a:r>
            <a:r>
              <a:rPr lang="en-US" sz="900" b="1" dirty="0">
                <a:solidFill>
                  <a:schemeClr val="tx1"/>
                </a:solidFill>
                <a:latin typeface="Calibri" panose="020F0502020204030204" pitchFamily="34" charset="0"/>
              </a:rPr>
              <a:t>Profinet Control Unit</a:t>
            </a:r>
            <a:endParaRPr lang="en-US" b="1" dirty="0">
              <a:solidFill>
                <a:schemeClr val="tx1"/>
              </a:solidFill>
              <a:latin typeface="Calibri" panose="020F0502020204030204" pitchFamily="34" charset="0"/>
            </a:endParaRPr>
          </a:p>
          <a:p>
            <a:r>
              <a:rPr lang="en-US" b="1" dirty="0">
                <a:solidFill>
                  <a:schemeClr val="tx1"/>
                </a:solidFill>
                <a:latin typeface="Calibri" panose="020F0502020204030204" pitchFamily="34" charset="0"/>
              </a:rPr>
              <a:t>PM340</a:t>
            </a:r>
          </a:p>
          <a:p>
            <a:r>
              <a:rPr lang="en-US" sz="900" b="1" dirty="0">
                <a:solidFill>
                  <a:schemeClr val="tx1"/>
                </a:solidFill>
                <a:latin typeface="Calibri" panose="020F0502020204030204" pitchFamily="34" charset="0"/>
              </a:rPr>
              <a:t>     -230v Power Module</a:t>
            </a:r>
          </a:p>
          <a:p>
            <a:r>
              <a:rPr lang="en-US" b="1" dirty="0">
                <a:solidFill>
                  <a:schemeClr val="tx1"/>
                </a:solidFill>
                <a:latin typeface="Calibri" panose="020F0502020204030204" pitchFamily="34" charset="0"/>
              </a:rPr>
              <a:t>1LA7 Motor</a:t>
            </a:r>
          </a:p>
          <a:p>
            <a:r>
              <a:rPr lang="en-US" b="1" dirty="0">
                <a:solidFill>
                  <a:schemeClr val="tx1"/>
                </a:solidFill>
                <a:latin typeface="Calibri" panose="020F0502020204030204" pitchFamily="34" charset="0"/>
              </a:rPr>
              <a:t>    </a:t>
            </a:r>
            <a:r>
              <a:rPr lang="en-US" sz="900" b="1" dirty="0">
                <a:solidFill>
                  <a:schemeClr val="tx1"/>
                </a:solidFill>
                <a:latin typeface="Calibri" panose="020F0502020204030204" pitchFamily="34" charset="0"/>
              </a:rPr>
              <a:t>-3ph 230v</a:t>
            </a:r>
          </a:p>
          <a:p>
            <a:r>
              <a:rPr lang="en-US" b="1" dirty="0">
                <a:solidFill>
                  <a:schemeClr val="tx1"/>
                </a:solidFill>
                <a:latin typeface="Calibri" panose="020F0502020204030204" pitchFamily="34" charset="0"/>
              </a:rPr>
              <a:t>Step Up Transformer</a:t>
            </a:r>
          </a:p>
          <a:p>
            <a:r>
              <a:rPr lang="en-US" sz="900" b="1" dirty="0">
                <a:solidFill>
                  <a:schemeClr val="tx1"/>
                </a:solidFill>
                <a:latin typeface="Calibri" panose="020F0502020204030204" pitchFamily="34" charset="0"/>
              </a:rPr>
              <a:t>      -110 to 220 1ph</a:t>
            </a:r>
          </a:p>
        </p:txBody>
      </p:sp>
      <p:pic>
        <p:nvPicPr>
          <p:cNvPr id="5" name="Picture 4" descr="IMG_0708_withlabels.jpg"/>
          <p:cNvPicPr>
            <a:picLocks noChangeAspect="1"/>
          </p:cNvPicPr>
          <p:nvPr/>
        </p:nvPicPr>
        <p:blipFill>
          <a:blip r:embed="rId2" cstate="print"/>
          <a:stretch>
            <a:fillRect/>
          </a:stretch>
        </p:blipFill>
        <p:spPr>
          <a:xfrm>
            <a:off x="3084087" y="1461407"/>
            <a:ext cx="3196022" cy="41392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4249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Diagnostics – faults/alarms</a:t>
            </a:r>
          </a:p>
        </p:txBody>
      </p:sp>
      <p:sp>
        <p:nvSpPr>
          <p:cNvPr id="4" name="Content Placeholder 2"/>
          <p:cNvSpPr txBox="1">
            <a:spLocks/>
          </p:cNvSpPr>
          <p:nvPr/>
        </p:nvSpPr>
        <p:spPr bwMode="auto">
          <a:xfrm>
            <a:off x="914395" y="1375136"/>
            <a:ext cx="7315200" cy="49859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In this exercise you’ll be working in the </a:t>
            </a:r>
            <a:r>
              <a:rPr lang="en-US" sz="1200" b="1" kern="0" dirty="0"/>
              <a:t>Diagnostics</a:t>
            </a:r>
            <a:r>
              <a:rPr lang="en-US" sz="1200" kern="0" dirty="0"/>
              <a:t> menu. Since an alarm is already present, this is a good time to check out the detailed help text for faults and alarms. Follow the screen shots below.</a:t>
            </a:r>
          </a:p>
        </p:txBody>
      </p:sp>
      <p:pic>
        <p:nvPicPr>
          <p:cNvPr id="5"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937" y="2592586"/>
            <a:ext cx="271389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9072" y="2591771"/>
            <a:ext cx="273198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3124" y="2591771"/>
            <a:ext cx="271119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bwMode="auto">
          <a:xfrm>
            <a:off x="3926971" y="2188951"/>
            <a:ext cx="1280160" cy="295466"/>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Press </a:t>
            </a:r>
            <a:r>
              <a:rPr lang="en-US" sz="1200" b="1" kern="0" dirty="0"/>
              <a:t>OK</a:t>
            </a:r>
            <a:r>
              <a:rPr lang="en-US" sz="1200" kern="0" dirty="0"/>
              <a:t> again</a:t>
            </a:r>
          </a:p>
        </p:txBody>
      </p:sp>
      <p:sp>
        <p:nvSpPr>
          <p:cNvPr id="11" name="Content Placeholder 2"/>
          <p:cNvSpPr txBox="1">
            <a:spLocks/>
          </p:cNvSpPr>
          <p:nvPr/>
        </p:nvSpPr>
        <p:spPr bwMode="auto">
          <a:xfrm>
            <a:off x="463642" y="1990500"/>
            <a:ext cx="2377440" cy="498598"/>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Select Diagnostics. Press </a:t>
            </a:r>
            <a:r>
              <a:rPr lang="en-US" sz="1200" b="1" kern="0" dirty="0"/>
              <a:t>OK</a:t>
            </a:r>
            <a:r>
              <a:rPr lang="en-US" sz="1200" kern="0" dirty="0"/>
              <a:t> to open the menu.</a:t>
            </a:r>
          </a:p>
        </p:txBody>
      </p:sp>
      <p:sp>
        <p:nvSpPr>
          <p:cNvPr id="12" name="Content Placeholder 2"/>
          <p:cNvSpPr txBox="1">
            <a:spLocks/>
          </p:cNvSpPr>
          <p:nvPr/>
        </p:nvSpPr>
        <p:spPr bwMode="auto">
          <a:xfrm>
            <a:off x="6086242" y="2187047"/>
            <a:ext cx="2788920" cy="295466"/>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Select the active alarm and press </a:t>
            </a:r>
            <a:r>
              <a:rPr lang="en-US" sz="1200" b="1" kern="0" dirty="0"/>
              <a:t>OK</a:t>
            </a:r>
            <a:r>
              <a:rPr lang="en-US" sz="1200" kern="0" dirty="0"/>
              <a:t>.</a:t>
            </a:r>
          </a:p>
        </p:txBody>
      </p:sp>
      <p:sp>
        <p:nvSpPr>
          <p:cNvPr id="13" name="Content Placeholder 2"/>
          <p:cNvSpPr txBox="1">
            <a:spLocks/>
          </p:cNvSpPr>
          <p:nvPr/>
        </p:nvSpPr>
        <p:spPr bwMode="auto">
          <a:xfrm>
            <a:off x="1046275" y="4511334"/>
            <a:ext cx="7040880" cy="17338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First you see the </a:t>
            </a:r>
            <a:r>
              <a:rPr lang="en-US" sz="1200" b="1" kern="0" dirty="0"/>
              <a:t>Cause</a:t>
            </a:r>
            <a:r>
              <a:rPr lang="en-US" sz="1200" kern="0" dirty="0"/>
              <a:t> of the alarm. Use the wheel to scroll down and you’ll see some remedies for correcting the alarm.</a:t>
            </a:r>
          </a:p>
          <a:p>
            <a:pPr>
              <a:buNone/>
            </a:pPr>
            <a:r>
              <a:rPr lang="en-US" sz="1200" b="1" i="1" u="sng" kern="0" dirty="0"/>
              <a:t>INFORMATION</a:t>
            </a:r>
            <a:r>
              <a:rPr lang="en-US" sz="1200" kern="0" dirty="0"/>
              <a:t> </a:t>
            </a:r>
          </a:p>
          <a:p>
            <a:pPr>
              <a:lnSpc>
                <a:spcPct val="100000"/>
              </a:lnSpc>
              <a:spcBef>
                <a:spcPts val="0"/>
              </a:spcBef>
              <a:buNone/>
            </a:pPr>
            <a:r>
              <a:rPr lang="en-US" sz="1200" kern="0" dirty="0"/>
              <a:t>The </a:t>
            </a:r>
            <a:r>
              <a:rPr lang="en-US" sz="1200" b="1" kern="0" dirty="0"/>
              <a:t>Acknowledge all</a:t>
            </a:r>
            <a:r>
              <a:rPr lang="en-US" sz="1200" kern="0" dirty="0"/>
              <a:t> is for clearing faults. Faults can only be cleared after the problem is corrected. Currently there are no faults active.</a:t>
            </a:r>
          </a:p>
          <a:p>
            <a:pPr>
              <a:buNone/>
            </a:pPr>
            <a:r>
              <a:rPr lang="en-US" sz="1200" kern="0" dirty="0"/>
              <a:t>Alarms however, automatically clear when the problem is corrected. Remember, we’ll clear the alarm in a later exercise. Continue to the next page.  </a:t>
            </a:r>
          </a:p>
        </p:txBody>
      </p:sp>
    </p:spTree>
    <p:extLst>
      <p:ext uri="{BB962C8B-B14F-4D97-AF65-F5344CB8AC3E}">
        <p14:creationId xmlns:p14="http://schemas.microsoft.com/office/powerpoint/2010/main" val="3474287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Diagnostics – I/O status</a:t>
            </a:r>
          </a:p>
        </p:txBody>
      </p:sp>
      <p:sp>
        <p:nvSpPr>
          <p:cNvPr id="4" name="Content Placeholder 2"/>
          <p:cNvSpPr txBox="1">
            <a:spLocks/>
          </p:cNvSpPr>
          <p:nvPr/>
        </p:nvSpPr>
        <p:spPr bwMode="auto">
          <a:xfrm>
            <a:off x="725146" y="1550977"/>
            <a:ext cx="7680960" cy="1033103"/>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Next, you’ll look at the </a:t>
            </a:r>
            <a:r>
              <a:rPr lang="en-US" sz="1200" b="1" kern="0" dirty="0"/>
              <a:t>I/O Status</a:t>
            </a:r>
            <a:r>
              <a:rPr lang="en-US" sz="1200" kern="0" dirty="0"/>
              <a:t> which makes diagnostics of the I/O easy and convenient. Engineers and maintenance personnel will find the </a:t>
            </a:r>
            <a:r>
              <a:rPr lang="en-US" sz="1200" b="1" kern="0" dirty="0"/>
              <a:t>I/O Status</a:t>
            </a:r>
            <a:r>
              <a:rPr lang="en-US" sz="1200" kern="0" dirty="0"/>
              <a:t> beneficial because it gives the user the ability to monitor the drive I/O without the need for a voltmeter or searching for a parameter to monitor. </a:t>
            </a:r>
          </a:p>
          <a:p>
            <a:pPr>
              <a:buNone/>
            </a:pPr>
            <a:r>
              <a:rPr lang="en-US" sz="1200" kern="0" dirty="0"/>
              <a:t>Assuming you are still in the Active faults/alarms list from the previous page … follow the screen shots below.</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808" y="3383280"/>
            <a:ext cx="341497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bwMode="auto">
          <a:xfrm>
            <a:off x="4988490" y="2926079"/>
            <a:ext cx="3383280" cy="295466"/>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Scroll down and open the </a:t>
            </a:r>
            <a:r>
              <a:rPr lang="en-US" sz="1200" b="1" kern="0" dirty="0"/>
              <a:t>I/O Status</a:t>
            </a:r>
            <a:r>
              <a:rPr lang="en-US" sz="1200" kern="0" dirty="0"/>
              <a:t> submenu</a:t>
            </a:r>
          </a:p>
        </p:txBody>
      </p:sp>
      <p:sp>
        <p:nvSpPr>
          <p:cNvPr id="11" name="Content Placeholder 2"/>
          <p:cNvSpPr txBox="1">
            <a:spLocks/>
          </p:cNvSpPr>
          <p:nvPr/>
        </p:nvSpPr>
        <p:spPr bwMode="auto">
          <a:xfrm>
            <a:off x="857096" y="2926080"/>
            <a:ext cx="3200400" cy="295466"/>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Use the </a:t>
            </a:r>
            <a:r>
              <a:rPr lang="en-US" sz="1200" b="1" kern="0" dirty="0"/>
              <a:t>ESC</a:t>
            </a:r>
            <a:r>
              <a:rPr lang="en-US" sz="1200" kern="0" dirty="0"/>
              <a:t> button to return to this screen.</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7010" y="3383280"/>
            <a:ext cx="340624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ontent Placeholder 2"/>
          <p:cNvSpPr txBox="1">
            <a:spLocks/>
          </p:cNvSpPr>
          <p:nvPr/>
        </p:nvSpPr>
        <p:spPr bwMode="auto">
          <a:xfrm>
            <a:off x="747344" y="5871496"/>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3403533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Diagnostics – I/O status</a:t>
            </a:r>
          </a:p>
        </p:txBody>
      </p:sp>
      <p:sp>
        <p:nvSpPr>
          <p:cNvPr id="10" name="Content Placeholder 2"/>
          <p:cNvSpPr txBox="1">
            <a:spLocks/>
          </p:cNvSpPr>
          <p:nvPr/>
        </p:nvSpPr>
        <p:spPr bwMode="auto">
          <a:xfrm>
            <a:off x="1230902" y="5931291"/>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205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6374" y="2423459"/>
            <a:ext cx="2315035"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8918" y="2418189"/>
            <a:ext cx="2315086"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6374" y="4162571"/>
            <a:ext cx="2311482"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918" y="4157301"/>
            <a:ext cx="2326952"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ontent Placeholder 2"/>
          <p:cNvSpPr txBox="1">
            <a:spLocks/>
          </p:cNvSpPr>
          <p:nvPr/>
        </p:nvSpPr>
        <p:spPr bwMode="auto">
          <a:xfrm>
            <a:off x="1230470" y="1368385"/>
            <a:ext cx="6675120" cy="829971"/>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Below are screen shots of the </a:t>
            </a:r>
            <a:r>
              <a:rPr lang="en-US" sz="1200" b="1" kern="0" dirty="0"/>
              <a:t>I/O Status</a:t>
            </a:r>
            <a:r>
              <a:rPr lang="en-US" sz="1200" kern="0" dirty="0"/>
              <a:t> submenus. Notice the icon in the top-left corner.</a:t>
            </a:r>
          </a:p>
          <a:p>
            <a:pPr>
              <a:buNone/>
            </a:pPr>
            <a:r>
              <a:rPr lang="en-US" sz="1200" kern="0" dirty="0"/>
              <a:t>Take a moment to investigate the status screens of the digital inputs and analog inputs as seen in these pictures. Toggle the switches and adjust POT_1 (AI0) while you monitor the screen.</a:t>
            </a:r>
          </a:p>
        </p:txBody>
      </p:sp>
      <p:sp>
        <p:nvSpPr>
          <p:cNvPr id="3" name="Right Arrow 2"/>
          <p:cNvSpPr/>
          <p:nvPr/>
        </p:nvSpPr>
        <p:spPr bwMode="auto">
          <a:xfrm>
            <a:off x="3950679" y="4706815"/>
            <a:ext cx="1239715" cy="465992"/>
          </a:xfrm>
          <a:prstGeom prst="rightArrow">
            <a:avLst/>
          </a:prstGeom>
          <a:solidFill>
            <a:srgbClr val="73B4C8"/>
          </a:solidFill>
          <a:ln w="12700">
            <a:solidFill>
              <a:schemeClr val="tx1"/>
            </a:solidFill>
            <a:miter lim="800000"/>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17" name="Right Arrow 16"/>
          <p:cNvSpPr/>
          <p:nvPr/>
        </p:nvSpPr>
        <p:spPr bwMode="auto">
          <a:xfrm>
            <a:off x="3950679" y="2967703"/>
            <a:ext cx="1239715" cy="465992"/>
          </a:xfrm>
          <a:prstGeom prst="rightArrow">
            <a:avLst/>
          </a:prstGeom>
          <a:solidFill>
            <a:srgbClr val="73B4C8"/>
          </a:solidFill>
          <a:ln w="12700">
            <a:solidFill>
              <a:schemeClr val="tx1"/>
            </a:solidFill>
            <a:miter lim="800000"/>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1400333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Information: Diagnostics – I/O simulation</a:t>
            </a:r>
          </a:p>
        </p:txBody>
      </p:sp>
      <p:sp>
        <p:nvSpPr>
          <p:cNvPr id="3" name="Content Placeholder 2"/>
          <p:cNvSpPr txBox="1">
            <a:spLocks/>
          </p:cNvSpPr>
          <p:nvPr/>
        </p:nvSpPr>
        <p:spPr bwMode="auto">
          <a:xfrm>
            <a:off x="356616" y="5845866"/>
            <a:ext cx="6400800" cy="279757"/>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Before continuing to the next page, use the </a:t>
            </a:r>
            <a:r>
              <a:rPr lang="en-US" sz="1200" b="1" kern="0" dirty="0"/>
              <a:t>ESC</a:t>
            </a:r>
            <a:r>
              <a:rPr lang="en-US" sz="1200" kern="0" dirty="0"/>
              <a:t> button to return back to the top level Menu.</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16" y="3567943"/>
            <a:ext cx="3005180"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2520" y="3565534"/>
            <a:ext cx="2989834"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bwMode="auto">
          <a:xfrm>
            <a:off x="356616" y="1367440"/>
            <a:ext cx="8412480" cy="2027222"/>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last of the diagnostic tools to review is the </a:t>
            </a:r>
            <a:r>
              <a:rPr lang="en-US" sz="1200" b="1" kern="0" dirty="0"/>
              <a:t>I/O Simulation</a:t>
            </a:r>
            <a:r>
              <a:rPr lang="en-US" sz="1200" kern="0" dirty="0"/>
              <a:t>. </a:t>
            </a:r>
            <a:r>
              <a:rPr lang="en-US" sz="1200" u="sng" kern="0" dirty="0"/>
              <a:t>There is no exercise for this tool, just a brief explanation.</a:t>
            </a:r>
          </a:p>
          <a:p>
            <a:pPr>
              <a:buNone/>
            </a:pPr>
            <a:r>
              <a:rPr lang="en-US" sz="1200" kern="0" dirty="0"/>
              <a:t>Most technical personnel who work with automation are familiar with the force function in a PLC. It is generally used in the start up phase of a machine or process. It is also handy when troubleshooting problems. </a:t>
            </a:r>
          </a:p>
          <a:p>
            <a:pPr>
              <a:buNone/>
            </a:pPr>
            <a:r>
              <a:rPr lang="en-US" sz="1200" kern="0" dirty="0"/>
              <a:t>The SINAMICS G120 has this same capability. The screenshots below show how to access the I/O Simulation screen.</a:t>
            </a:r>
          </a:p>
          <a:p>
            <a:pPr>
              <a:buNone/>
            </a:pPr>
            <a:r>
              <a:rPr lang="en-US" sz="1200" kern="0" dirty="0"/>
              <a:t>Here’s how it works … the user can select and configure 2 discrete I/O points and 1 analog point. By acknowledging the </a:t>
            </a:r>
            <a:r>
              <a:rPr lang="en-US" sz="1200" b="1" kern="0" dirty="0"/>
              <a:t>Activate simulation</a:t>
            </a:r>
            <a:r>
              <a:rPr lang="en-US" sz="1200" kern="0" dirty="0"/>
              <a:t>, those points are forced to the simulation value.</a:t>
            </a:r>
          </a:p>
          <a:p>
            <a:pPr>
              <a:buNone/>
            </a:pPr>
            <a:r>
              <a:rPr lang="en-US" sz="1200" kern="0" dirty="0"/>
              <a:t>The </a:t>
            </a:r>
            <a:r>
              <a:rPr lang="en-US" sz="1200" b="1" kern="0" dirty="0"/>
              <a:t>Activate simulation</a:t>
            </a:r>
            <a:r>
              <a:rPr lang="en-US" sz="1200" kern="0" dirty="0"/>
              <a:t> changes to </a:t>
            </a:r>
            <a:r>
              <a:rPr lang="en-US" sz="1200" b="1" kern="0" dirty="0"/>
              <a:t>Deactivate simulation</a:t>
            </a:r>
            <a:r>
              <a:rPr lang="en-US" sz="1200" kern="0" dirty="0"/>
              <a:t> and when acknowledged, the forcing is stopped.</a:t>
            </a:r>
          </a:p>
        </p:txBody>
      </p:sp>
      <p:sp>
        <p:nvSpPr>
          <p:cNvPr id="7" name="Right Arrow 6"/>
          <p:cNvSpPr/>
          <p:nvPr/>
        </p:nvSpPr>
        <p:spPr bwMode="auto">
          <a:xfrm>
            <a:off x="3941598" y="4340787"/>
            <a:ext cx="1239715" cy="465992"/>
          </a:xfrm>
          <a:prstGeom prst="rightArrow">
            <a:avLst/>
          </a:prstGeom>
          <a:solidFill>
            <a:srgbClr val="73B4C8"/>
          </a:solidFill>
          <a:ln w="12700">
            <a:solidFill>
              <a:schemeClr val="tx1"/>
            </a:solidFill>
            <a:miter lim="800000"/>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1142739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Search function</a:t>
            </a:r>
          </a:p>
        </p:txBody>
      </p:sp>
      <p:sp>
        <p:nvSpPr>
          <p:cNvPr id="3" name="Content Placeholder 2"/>
          <p:cNvSpPr txBox="1">
            <a:spLocks/>
          </p:cNvSpPr>
          <p:nvPr/>
        </p:nvSpPr>
        <p:spPr bwMode="auto">
          <a:xfrm>
            <a:off x="685153" y="1555976"/>
            <a:ext cx="7772400" cy="1033103"/>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Next you will deactivate the fieldbus port alarm. During this exercise you will learn how to use the </a:t>
            </a:r>
            <a:r>
              <a:rPr lang="en-US" sz="1200" b="1" kern="0" dirty="0"/>
              <a:t>Search</a:t>
            </a:r>
            <a:r>
              <a:rPr lang="en-US" sz="1200" kern="0" dirty="0"/>
              <a:t> function. With this tool you can quickly find the parameter you need without scrolling through the complete list.</a:t>
            </a:r>
          </a:p>
          <a:p>
            <a:pPr>
              <a:buNone/>
            </a:pPr>
            <a:r>
              <a:rPr lang="en-US" sz="1200" kern="0" dirty="0"/>
              <a:t>Following the screenshots below to search for parameter 2030. After you dial in </a:t>
            </a:r>
            <a:r>
              <a:rPr lang="en-US" sz="1200" b="1" kern="0" dirty="0"/>
              <a:t>02030</a:t>
            </a:r>
            <a:r>
              <a:rPr lang="en-US" sz="1200" kern="0" dirty="0"/>
              <a:t>, press </a:t>
            </a:r>
            <a:r>
              <a:rPr lang="en-US" sz="1200" b="1" kern="0" dirty="0"/>
              <a:t>OK</a:t>
            </a:r>
            <a:r>
              <a:rPr lang="en-US" sz="1200" kern="0" dirty="0"/>
              <a:t> and continue to the next page. </a:t>
            </a:r>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846" y="3197952"/>
            <a:ext cx="271119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9636" y="3197952"/>
            <a:ext cx="270441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4527" y="3197952"/>
            <a:ext cx="270441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970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Clearing fieldbus alarm</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52" y="2671406"/>
            <a:ext cx="272089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7005" y="2671406"/>
            <a:ext cx="271549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8192" y="2671406"/>
            <a:ext cx="27167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bwMode="auto">
          <a:xfrm>
            <a:off x="685153" y="1555976"/>
            <a:ext cx="7772400" cy="829971"/>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As you can see, the search function took you directly to parameter P2030. This method is much faster than starting at the top of the list and scrolling down. </a:t>
            </a:r>
          </a:p>
          <a:p>
            <a:pPr>
              <a:buNone/>
            </a:pPr>
            <a:r>
              <a:rPr lang="en-US" sz="1200" kern="0" dirty="0"/>
              <a:t>Continue with the procedure for changing P2030. Follow the screenshots below.</a:t>
            </a:r>
          </a:p>
        </p:txBody>
      </p:sp>
      <p:sp>
        <p:nvSpPr>
          <p:cNvPr id="8" name="Content Placeholder 2"/>
          <p:cNvSpPr txBox="1">
            <a:spLocks/>
          </p:cNvSpPr>
          <p:nvPr/>
        </p:nvSpPr>
        <p:spPr bwMode="auto">
          <a:xfrm>
            <a:off x="911447" y="4774843"/>
            <a:ext cx="7315200" cy="829971"/>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Look at your drive screen closely and make sure p2030 is set to </a:t>
            </a:r>
            <a:r>
              <a:rPr lang="en-US" sz="1200" b="1" kern="0" dirty="0"/>
              <a:t>0:No protocol</a:t>
            </a:r>
            <a:r>
              <a:rPr lang="en-US" sz="1200" kern="0" dirty="0"/>
              <a:t> like the 3</a:t>
            </a:r>
            <a:r>
              <a:rPr lang="en-US" sz="1200" kern="0" baseline="30000" dirty="0"/>
              <a:t>rd</a:t>
            </a:r>
            <a:r>
              <a:rPr lang="en-US" sz="1200" kern="0" dirty="0"/>
              <a:t> picture above.</a:t>
            </a:r>
          </a:p>
          <a:p>
            <a:pPr>
              <a:buNone/>
            </a:pPr>
            <a:r>
              <a:rPr lang="en-US" sz="1200" kern="0" dirty="0"/>
              <a:t>Changes to this parameter are only effective after a power on; therefore, you need to cycle the AC power. The switch is located on the back of the demo. Powering off for just a few second should be sufficient.  </a:t>
            </a:r>
          </a:p>
        </p:txBody>
      </p:sp>
      <p:sp>
        <p:nvSpPr>
          <p:cNvPr id="9" name="Content Placeholder 2"/>
          <p:cNvSpPr txBox="1">
            <a:spLocks/>
          </p:cNvSpPr>
          <p:nvPr/>
        </p:nvSpPr>
        <p:spPr bwMode="auto">
          <a:xfrm>
            <a:off x="914400" y="5885111"/>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2227862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Information: Clearing fieldbus alarm</a:t>
            </a:r>
          </a:p>
        </p:txBody>
      </p:sp>
      <p:sp>
        <p:nvSpPr>
          <p:cNvPr id="4" name="Content Placeholder 2"/>
          <p:cNvSpPr txBox="1">
            <a:spLocks/>
          </p:cNvSpPr>
          <p:nvPr/>
        </p:nvSpPr>
        <p:spPr bwMode="auto">
          <a:xfrm>
            <a:off x="1414797" y="1555976"/>
            <a:ext cx="6309360" cy="62683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After the drive completes booting up, your Status screen should look like the picture below.</a:t>
            </a:r>
          </a:p>
          <a:p>
            <a:pPr>
              <a:buNone/>
            </a:pPr>
            <a:r>
              <a:rPr lang="en-US" sz="1200" kern="0" dirty="0"/>
              <a:t>No alarm icon and the middle red LED lamp is off.</a:t>
            </a:r>
          </a:p>
        </p:txBody>
      </p:sp>
      <p:sp>
        <p:nvSpPr>
          <p:cNvPr id="5" name="Content Placeholder 2"/>
          <p:cNvSpPr txBox="1">
            <a:spLocks/>
          </p:cNvSpPr>
          <p:nvPr/>
        </p:nvSpPr>
        <p:spPr bwMode="auto">
          <a:xfrm>
            <a:off x="685800" y="5880288"/>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416" y="2468880"/>
            <a:ext cx="4775978"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093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Programming</a:t>
            </a:r>
          </a:p>
        </p:txBody>
      </p:sp>
      <p:sp>
        <p:nvSpPr>
          <p:cNvPr id="3" name="Content Placeholder 2"/>
          <p:cNvSpPr txBox="1">
            <a:spLocks/>
          </p:cNvSpPr>
          <p:nvPr/>
        </p:nvSpPr>
        <p:spPr bwMode="auto">
          <a:xfrm>
            <a:off x="1183989" y="1370456"/>
            <a:ext cx="6766560" cy="829971"/>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In this exercise you will make some parameter changes that influence the analog meter behavior. </a:t>
            </a:r>
          </a:p>
          <a:p>
            <a:pPr>
              <a:buNone/>
            </a:pPr>
            <a:r>
              <a:rPr lang="en-US" sz="1200" kern="0" dirty="0"/>
              <a:t>The goal of this exercise is </a:t>
            </a:r>
            <a:r>
              <a:rPr lang="en-US" sz="1200" u="sng" kern="0" dirty="0"/>
              <a:t>not</a:t>
            </a:r>
            <a:r>
              <a:rPr lang="en-US" sz="1200" kern="0" dirty="0"/>
              <a:t> to teach programming. The emphasis is on the descriptive information that the IOP provides to the user.</a:t>
            </a:r>
          </a:p>
        </p:txBody>
      </p:sp>
      <p:sp>
        <p:nvSpPr>
          <p:cNvPr id="4" name="Content Placeholder 2"/>
          <p:cNvSpPr txBox="1">
            <a:spLocks/>
          </p:cNvSpPr>
          <p:nvPr/>
        </p:nvSpPr>
        <p:spPr bwMode="auto">
          <a:xfrm>
            <a:off x="726801" y="2347730"/>
            <a:ext cx="7680960" cy="49859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By this point you are probably very familiar with using the </a:t>
            </a:r>
            <a:r>
              <a:rPr lang="en-US" sz="1200" b="1" kern="0" dirty="0"/>
              <a:t>ESC</a:t>
            </a:r>
            <a:r>
              <a:rPr lang="en-US" sz="1200" kern="0" dirty="0"/>
              <a:t> button and </a:t>
            </a:r>
            <a:r>
              <a:rPr lang="en-US" sz="1200" b="1" kern="0" dirty="0"/>
              <a:t>OK</a:t>
            </a:r>
            <a:r>
              <a:rPr lang="en-US" sz="1200" kern="0" dirty="0"/>
              <a:t> wheel to navigate the menus and make changes. Therefore, the remaining exercises will have limited written instructions.</a:t>
            </a:r>
          </a:p>
        </p:txBody>
      </p:sp>
      <p:sp>
        <p:nvSpPr>
          <p:cNvPr id="5" name="Content Placeholder 2"/>
          <p:cNvSpPr txBox="1">
            <a:spLocks/>
          </p:cNvSpPr>
          <p:nvPr/>
        </p:nvSpPr>
        <p:spPr bwMode="auto">
          <a:xfrm>
            <a:off x="680787" y="2964172"/>
            <a:ext cx="7772400" cy="29546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From the Status screen select </a:t>
            </a:r>
            <a:r>
              <a:rPr lang="en-US" sz="1200" b="1" kern="0" dirty="0"/>
              <a:t>Menu &gt; Parameters &gt; Search by number</a:t>
            </a:r>
            <a:r>
              <a:rPr lang="en-US" sz="1200" kern="0" dirty="0"/>
              <a:t>. Enter the value </a:t>
            </a:r>
            <a:r>
              <a:rPr lang="en-US" sz="1200" b="1" kern="0" dirty="0"/>
              <a:t>00776</a:t>
            </a:r>
            <a:r>
              <a:rPr lang="en-US" sz="1200" kern="0" dirty="0"/>
              <a:t> and press </a:t>
            </a:r>
            <a:r>
              <a:rPr lang="en-US" sz="1200" b="1" kern="0" dirty="0"/>
              <a:t>OK</a:t>
            </a:r>
            <a:r>
              <a:rPr lang="en-US" sz="1200" kern="0" dirty="0"/>
              <a:t>.</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7848" y="3418013"/>
            <a:ext cx="3122515"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bwMode="auto">
          <a:xfrm>
            <a:off x="469779" y="5806280"/>
            <a:ext cx="2014728" cy="279757"/>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8" name="Content Placeholder 2"/>
          <p:cNvSpPr txBox="1">
            <a:spLocks/>
          </p:cNvSpPr>
          <p:nvPr/>
        </p:nvSpPr>
        <p:spPr bwMode="auto">
          <a:xfrm>
            <a:off x="469779" y="3901658"/>
            <a:ext cx="2377440" cy="29546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You should see this on the IOP.</a:t>
            </a:r>
          </a:p>
        </p:txBody>
      </p:sp>
    </p:spTree>
    <p:extLst>
      <p:ext uri="{BB962C8B-B14F-4D97-AF65-F5344CB8AC3E}">
        <p14:creationId xmlns:p14="http://schemas.microsoft.com/office/powerpoint/2010/main" val="3557998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Programming</a:t>
            </a:r>
          </a:p>
        </p:txBody>
      </p:sp>
      <p:sp>
        <p:nvSpPr>
          <p:cNvPr id="4" name="Content Placeholder 2"/>
          <p:cNvSpPr txBox="1">
            <a:spLocks/>
          </p:cNvSpPr>
          <p:nvPr/>
        </p:nvSpPr>
        <p:spPr bwMode="auto">
          <a:xfrm>
            <a:off x="454253" y="1425176"/>
            <a:ext cx="8229600" cy="958211"/>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At the moment you are at P776 in the </a:t>
            </a:r>
            <a:r>
              <a:rPr lang="en-US" sz="1200" b="1" kern="0" dirty="0"/>
              <a:t>All Parameters</a:t>
            </a:r>
            <a:r>
              <a:rPr lang="en-US" sz="1200" kern="0" dirty="0"/>
              <a:t> list. </a:t>
            </a:r>
          </a:p>
          <a:p>
            <a:pPr>
              <a:buNone/>
            </a:pPr>
            <a:r>
              <a:rPr lang="en-US" sz="1200" kern="0" dirty="0"/>
              <a:t>Press </a:t>
            </a:r>
            <a:r>
              <a:rPr lang="en-US" sz="1200" b="1" kern="0" dirty="0"/>
              <a:t>OK</a:t>
            </a:r>
            <a:r>
              <a:rPr lang="en-US" sz="1200" kern="0" dirty="0"/>
              <a:t>. Now your screen should look the same as the picture below. </a:t>
            </a:r>
          </a:p>
          <a:p>
            <a:pPr>
              <a:buNone/>
            </a:pPr>
            <a:r>
              <a:rPr lang="en-US" sz="1200" kern="0" dirty="0"/>
              <a:t>Take a moment to familiarize yourself with the information regarding the parameter, then continue to the next page.</a:t>
            </a:r>
          </a:p>
        </p:txBody>
      </p:sp>
      <p:grpSp>
        <p:nvGrpSpPr>
          <p:cNvPr id="3" name="Group 2"/>
          <p:cNvGrpSpPr/>
          <p:nvPr/>
        </p:nvGrpSpPr>
        <p:grpSpPr>
          <a:xfrm>
            <a:off x="536711" y="2532166"/>
            <a:ext cx="7334057" cy="3702333"/>
            <a:chOff x="536711" y="2532166"/>
            <a:chExt cx="7334057" cy="3702333"/>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761" y="3491299"/>
              <a:ext cx="408134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ine Callout 2 5"/>
            <p:cNvSpPr/>
            <p:nvPr/>
          </p:nvSpPr>
          <p:spPr bwMode="auto">
            <a:xfrm>
              <a:off x="536711" y="3491491"/>
              <a:ext cx="1554480" cy="701731"/>
            </a:xfrm>
            <a:prstGeom prst="borderCallout2">
              <a:avLst>
                <a:gd name="adj1" fmla="val 99664"/>
                <a:gd name="adj2" fmla="val 80233"/>
                <a:gd name="adj3" fmla="val 125832"/>
                <a:gd name="adj4" fmla="val 80007"/>
                <a:gd name="adj5" fmla="val 126074"/>
                <a:gd name="adj6" fmla="val 196900"/>
              </a:avLst>
            </a:prstGeom>
            <a:solidFill>
              <a:srgbClr val="73B4C8"/>
            </a:solidFill>
            <a:ln w="25400">
              <a:solidFill>
                <a:srgbClr val="FF0000"/>
              </a:solidFill>
              <a:miter lim="800000"/>
              <a:headEnd/>
              <a:tailEnd/>
            </a:ln>
            <a:effectLst/>
            <a:extLst/>
          </p:spPr>
          <p:txBody>
            <a:bodyPr wrap="square" lIns="91440" tIns="45720" rIns="91440" bIns="45720" numCol="1" spcCol="72000" rtlCol="0" anchor="ctr">
              <a:spAutoFit/>
            </a:bodyPr>
            <a:lstStyle/>
            <a:p>
              <a:pPr algn="ctr">
                <a:lnSpc>
                  <a:spcPct val="110000"/>
                </a:lnSpc>
                <a:spcBef>
                  <a:spcPct val="0"/>
                </a:spcBef>
                <a:buFont typeface="Wingdings" charset="0"/>
                <a:buNone/>
              </a:pPr>
              <a:r>
                <a:rPr lang="en-US" sz="1200" dirty="0">
                  <a:solidFill>
                    <a:schemeClr val="tx1"/>
                  </a:solidFill>
                </a:rPr>
                <a:t>P776 [0] = 0</a:t>
              </a:r>
            </a:p>
            <a:p>
              <a:pPr algn="ctr">
                <a:lnSpc>
                  <a:spcPct val="110000"/>
                </a:lnSpc>
                <a:spcBef>
                  <a:spcPct val="0"/>
                </a:spcBef>
                <a:buFont typeface="Wingdings" charset="0"/>
                <a:buNone/>
              </a:pPr>
              <a:r>
                <a:rPr lang="en-US" sz="1200" dirty="0">
                  <a:solidFill>
                    <a:schemeClr val="tx1"/>
                  </a:solidFill>
                </a:rPr>
                <a:t>The output is scaled for 0-20mA </a:t>
              </a:r>
            </a:p>
          </p:txBody>
        </p:sp>
        <p:sp>
          <p:nvSpPr>
            <p:cNvPr id="7" name="Line Callout 2 6"/>
            <p:cNvSpPr/>
            <p:nvPr/>
          </p:nvSpPr>
          <p:spPr bwMode="auto">
            <a:xfrm>
              <a:off x="6407728" y="2532166"/>
              <a:ext cx="1463040" cy="498598"/>
            </a:xfrm>
            <a:prstGeom prst="borderCallout2">
              <a:avLst>
                <a:gd name="adj1" fmla="val 78524"/>
                <a:gd name="adj2" fmla="val -286"/>
                <a:gd name="adj3" fmla="val 78374"/>
                <a:gd name="adj4" fmla="val -21727"/>
                <a:gd name="adj5" fmla="val 281740"/>
                <a:gd name="adj6" fmla="val -73488"/>
              </a:avLst>
            </a:prstGeom>
            <a:solidFill>
              <a:srgbClr val="73B4C8"/>
            </a:solidFill>
            <a:ln w="25400">
              <a:solidFill>
                <a:srgbClr val="FF0000"/>
              </a:solidFill>
              <a:miter lim="800000"/>
              <a:headEnd/>
              <a:tailEnd/>
            </a:ln>
            <a:effectLst/>
            <a:extLst/>
          </p:spPr>
          <p:txBody>
            <a:bodyPr wrap="square" lIns="91440" tIns="45720" rIns="91440" bIns="45720" numCol="1" spcCol="72000" rtlCol="0" anchor="ctr">
              <a:spAutoFit/>
            </a:bodyPr>
            <a:lstStyle/>
            <a:p>
              <a:pPr algn="ctr">
                <a:lnSpc>
                  <a:spcPct val="110000"/>
                </a:lnSpc>
                <a:spcBef>
                  <a:spcPct val="0"/>
                </a:spcBef>
                <a:buFont typeface="Wingdings" charset="0"/>
                <a:buNone/>
              </a:pPr>
              <a:r>
                <a:rPr lang="en-US" sz="1200" dirty="0">
                  <a:solidFill>
                    <a:schemeClr val="tx1"/>
                  </a:solidFill>
                </a:rPr>
                <a:t>Terminal numbers for wiring</a:t>
              </a:r>
            </a:p>
          </p:txBody>
        </p:sp>
        <p:sp>
          <p:nvSpPr>
            <p:cNvPr id="8" name="Line Callout 2 7"/>
            <p:cNvSpPr/>
            <p:nvPr/>
          </p:nvSpPr>
          <p:spPr bwMode="auto">
            <a:xfrm>
              <a:off x="4450275" y="2559874"/>
              <a:ext cx="1188720" cy="498598"/>
            </a:xfrm>
            <a:prstGeom prst="borderCallout2">
              <a:avLst>
                <a:gd name="adj1" fmla="val 77569"/>
                <a:gd name="adj2" fmla="val -907"/>
                <a:gd name="adj3" fmla="val 77419"/>
                <a:gd name="adj4" fmla="val -30308"/>
                <a:gd name="adj5" fmla="val 276791"/>
                <a:gd name="adj6" fmla="val -51956"/>
              </a:avLst>
            </a:prstGeom>
            <a:solidFill>
              <a:srgbClr val="73B4C8"/>
            </a:solidFill>
            <a:ln w="25400">
              <a:solidFill>
                <a:srgbClr val="FF0000"/>
              </a:solidFill>
              <a:miter lim="800000"/>
              <a:headEnd/>
              <a:tailEnd/>
            </a:ln>
            <a:effectLst/>
            <a:extLst/>
          </p:spPr>
          <p:txBody>
            <a:bodyPr wrap="square" lIns="91440" tIns="45720" rIns="91440" bIns="45720" numCol="1" spcCol="72000" rtlCol="0" anchor="ctr">
              <a:spAutoFit/>
            </a:bodyPr>
            <a:lstStyle/>
            <a:p>
              <a:pPr algn="ctr">
                <a:lnSpc>
                  <a:spcPct val="110000"/>
                </a:lnSpc>
                <a:spcBef>
                  <a:spcPct val="0"/>
                </a:spcBef>
                <a:buFont typeface="Wingdings" charset="0"/>
                <a:buNone/>
              </a:pPr>
              <a:r>
                <a:rPr lang="en-US" sz="1200" dirty="0">
                  <a:solidFill>
                    <a:schemeClr val="tx1"/>
                  </a:solidFill>
                </a:rPr>
                <a:t>This is the index number</a:t>
              </a:r>
            </a:p>
          </p:txBody>
        </p:sp>
        <p:sp>
          <p:nvSpPr>
            <p:cNvPr id="9" name="Line Callout 2 8"/>
            <p:cNvSpPr/>
            <p:nvPr/>
          </p:nvSpPr>
          <p:spPr bwMode="auto">
            <a:xfrm>
              <a:off x="1002151" y="2559874"/>
              <a:ext cx="1554480" cy="498598"/>
            </a:xfrm>
            <a:prstGeom prst="borderCallout2">
              <a:avLst>
                <a:gd name="adj1" fmla="val 47252"/>
                <a:gd name="adj2" fmla="val 100017"/>
                <a:gd name="adj3" fmla="val 46499"/>
                <a:gd name="adj4" fmla="val 113032"/>
                <a:gd name="adj5" fmla="val 200130"/>
                <a:gd name="adj6" fmla="val 123262"/>
              </a:avLst>
            </a:prstGeom>
            <a:solidFill>
              <a:srgbClr val="73B4C8"/>
            </a:solidFill>
            <a:ln w="25400">
              <a:solidFill>
                <a:srgbClr val="FF0000"/>
              </a:solidFill>
              <a:miter lim="800000"/>
              <a:headEnd/>
              <a:tailEnd/>
            </a:ln>
            <a:effectLst/>
            <a:extLst/>
          </p:spPr>
          <p:txBody>
            <a:bodyPr wrap="square" lIns="91440" tIns="45720" rIns="91440" bIns="45720" numCol="1" spcCol="72000" rtlCol="0" anchor="ctr">
              <a:spAutoFit/>
            </a:bodyPr>
            <a:lstStyle/>
            <a:p>
              <a:pPr algn="ctr">
                <a:lnSpc>
                  <a:spcPct val="110000"/>
                </a:lnSpc>
                <a:spcBef>
                  <a:spcPct val="0"/>
                </a:spcBef>
                <a:buFont typeface="Wingdings" charset="0"/>
                <a:buNone/>
              </a:pPr>
              <a:r>
                <a:rPr lang="en-US" sz="1200" dirty="0">
                  <a:solidFill>
                    <a:schemeClr val="tx1"/>
                  </a:solidFill>
                </a:rPr>
                <a:t>P776 sets the scaling of the AOs</a:t>
              </a:r>
            </a:p>
          </p:txBody>
        </p:sp>
      </p:grpSp>
    </p:spTree>
    <p:extLst>
      <p:ext uri="{BB962C8B-B14F-4D97-AF65-F5344CB8AC3E}">
        <p14:creationId xmlns:p14="http://schemas.microsoft.com/office/powerpoint/2010/main" val="412417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Programming</a:t>
            </a: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705" y="3883612"/>
            <a:ext cx="3774061"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4160" y="1743794"/>
            <a:ext cx="37884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9587" y="3888039"/>
            <a:ext cx="379229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bwMode="auto">
          <a:xfrm>
            <a:off x="4020046" y="1371600"/>
            <a:ext cx="1097280" cy="295466"/>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(1) Press </a:t>
            </a:r>
            <a:r>
              <a:rPr lang="en-US" sz="1200" b="1" kern="0" dirty="0"/>
              <a:t>OK</a:t>
            </a:r>
          </a:p>
        </p:txBody>
      </p:sp>
      <p:sp>
        <p:nvSpPr>
          <p:cNvPr id="12" name="Content Placeholder 2"/>
          <p:cNvSpPr txBox="1">
            <a:spLocks/>
          </p:cNvSpPr>
          <p:nvPr/>
        </p:nvSpPr>
        <p:spPr bwMode="auto">
          <a:xfrm>
            <a:off x="5520536" y="3295838"/>
            <a:ext cx="2377440" cy="498598"/>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(3) Notice now that P776 [0] = 1 for 0 … +10V</a:t>
            </a:r>
          </a:p>
        </p:txBody>
      </p:sp>
      <p:sp>
        <p:nvSpPr>
          <p:cNvPr id="13" name="Content Placeholder 2"/>
          <p:cNvSpPr txBox="1">
            <a:spLocks/>
          </p:cNvSpPr>
          <p:nvPr/>
        </p:nvSpPr>
        <p:spPr bwMode="auto">
          <a:xfrm>
            <a:off x="1436424" y="3290169"/>
            <a:ext cx="2011680" cy="498598"/>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(2) Select </a:t>
            </a:r>
            <a:r>
              <a:rPr lang="en-US" sz="1200" b="1" kern="0" dirty="0"/>
              <a:t>1: 0 … +10V</a:t>
            </a:r>
            <a:r>
              <a:rPr lang="en-US" sz="1200" kern="0" dirty="0"/>
              <a:t> as seen here and press </a:t>
            </a:r>
            <a:r>
              <a:rPr lang="en-US" sz="1200" b="1" kern="0" dirty="0"/>
              <a:t>OK</a:t>
            </a:r>
          </a:p>
        </p:txBody>
      </p:sp>
      <p:sp>
        <p:nvSpPr>
          <p:cNvPr id="15" name="Content Placeholder 2"/>
          <p:cNvSpPr txBox="1">
            <a:spLocks/>
          </p:cNvSpPr>
          <p:nvPr/>
        </p:nvSpPr>
        <p:spPr bwMode="auto">
          <a:xfrm>
            <a:off x="553705" y="5864197"/>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736369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G120 IO Simulator Unit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27539" y="2454859"/>
            <a:ext cx="5732681" cy="3257900"/>
          </a:xfrm>
          <a:prstGeom prst="rect">
            <a:avLst/>
          </a:prstGeom>
          <a:scene3d>
            <a:camera prst="orthographicFront">
              <a:rot lat="0" lon="21299963" rev="0"/>
            </a:camera>
            <a:lightRig rig="threePt" dir="t"/>
          </a:scene3d>
        </p:spPr>
      </p:pic>
      <p:sp>
        <p:nvSpPr>
          <p:cNvPr id="7" name="Rounded Rectangular Callout 6"/>
          <p:cNvSpPr/>
          <p:nvPr/>
        </p:nvSpPr>
        <p:spPr bwMode="auto">
          <a:xfrm>
            <a:off x="81887" y="3674439"/>
            <a:ext cx="1760561" cy="431663"/>
          </a:xfrm>
          <a:prstGeom prst="wedgeRoundRectCallout">
            <a:avLst>
              <a:gd name="adj1" fmla="val 142516"/>
              <a:gd name="adj2" fmla="val -1424"/>
              <a:gd name="adj3" fmla="val 16667"/>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r>
              <a:rPr lang="en-US" sz="1800" b="1" dirty="0">
                <a:solidFill>
                  <a:schemeClr val="tx1"/>
                </a:solidFill>
              </a:rPr>
              <a:t>Digital inputs</a:t>
            </a:r>
          </a:p>
        </p:txBody>
      </p:sp>
      <p:sp>
        <p:nvSpPr>
          <p:cNvPr id="8" name="Rounded Rectangular Callout 7"/>
          <p:cNvSpPr/>
          <p:nvPr/>
        </p:nvSpPr>
        <p:spPr bwMode="auto">
          <a:xfrm>
            <a:off x="6796971" y="2571555"/>
            <a:ext cx="2115404" cy="457770"/>
          </a:xfrm>
          <a:prstGeom prst="wedgeRoundRectCallout">
            <a:avLst>
              <a:gd name="adj1" fmla="val -142374"/>
              <a:gd name="adj2" fmla="val 235041"/>
              <a:gd name="adj3" fmla="val 16667"/>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r>
              <a:rPr lang="en-US" sz="1800" b="1" dirty="0">
                <a:solidFill>
                  <a:schemeClr val="tx1"/>
                </a:solidFill>
              </a:rPr>
              <a:t>Digital outputs</a:t>
            </a:r>
          </a:p>
        </p:txBody>
      </p:sp>
      <p:sp>
        <p:nvSpPr>
          <p:cNvPr id="9" name="Rounded Rectangular Callout 8"/>
          <p:cNvSpPr/>
          <p:nvPr/>
        </p:nvSpPr>
        <p:spPr bwMode="auto">
          <a:xfrm>
            <a:off x="6240246" y="1732917"/>
            <a:ext cx="2620370" cy="431663"/>
          </a:xfrm>
          <a:prstGeom prst="wedgeRoundRectCallout">
            <a:avLst>
              <a:gd name="adj1" fmla="val -124847"/>
              <a:gd name="adj2" fmla="val 269775"/>
              <a:gd name="adj3" fmla="val 16667"/>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r>
              <a:rPr lang="en-US" sz="1800" b="1" dirty="0">
                <a:solidFill>
                  <a:schemeClr val="tx1"/>
                </a:solidFill>
              </a:rPr>
              <a:t>Analog input</a:t>
            </a:r>
          </a:p>
        </p:txBody>
      </p:sp>
    </p:spTree>
    <p:extLst>
      <p:ext uri="{BB962C8B-B14F-4D97-AF65-F5344CB8AC3E}">
        <p14:creationId xmlns:p14="http://schemas.microsoft.com/office/powerpoint/2010/main" val="3180015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Programming</a:t>
            </a:r>
          </a:p>
        </p:txBody>
      </p:sp>
      <p:pic>
        <p:nvPicPr>
          <p:cNvPr id="1024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8004" y="1959420"/>
            <a:ext cx="3810001"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584" y="4120262"/>
            <a:ext cx="3785161"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9022" y="4120262"/>
            <a:ext cx="378452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bwMode="auto">
          <a:xfrm>
            <a:off x="3238887" y="1369559"/>
            <a:ext cx="2651760" cy="498598"/>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(1) Scroll down and select </a:t>
            </a:r>
            <a:r>
              <a:rPr lang="en-US" sz="1200" b="1" kern="0" dirty="0"/>
              <a:t>p776 [1]</a:t>
            </a:r>
            <a:r>
              <a:rPr lang="en-US" sz="1200" kern="0" dirty="0"/>
              <a:t> as seen here and press </a:t>
            </a:r>
            <a:r>
              <a:rPr lang="en-US" sz="1200" b="1" kern="0" dirty="0"/>
              <a:t>OK</a:t>
            </a:r>
          </a:p>
        </p:txBody>
      </p:sp>
      <p:sp>
        <p:nvSpPr>
          <p:cNvPr id="11" name="Content Placeholder 2"/>
          <p:cNvSpPr txBox="1">
            <a:spLocks/>
          </p:cNvSpPr>
          <p:nvPr/>
        </p:nvSpPr>
        <p:spPr bwMode="auto">
          <a:xfrm>
            <a:off x="5517292" y="3519970"/>
            <a:ext cx="2377440" cy="498598"/>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(3) Notice now that P776 [1] = 1 for 0 … +10V</a:t>
            </a:r>
          </a:p>
        </p:txBody>
      </p:sp>
      <p:sp>
        <p:nvSpPr>
          <p:cNvPr id="12" name="Content Placeholder 2"/>
          <p:cNvSpPr txBox="1">
            <a:spLocks/>
          </p:cNvSpPr>
          <p:nvPr/>
        </p:nvSpPr>
        <p:spPr bwMode="auto">
          <a:xfrm>
            <a:off x="1424084" y="3516553"/>
            <a:ext cx="2011680" cy="498598"/>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(2) Select </a:t>
            </a:r>
            <a:r>
              <a:rPr lang="en-US" sz="1200" b="1" kern="0" dirty="0"/>
              <a:t>1: 0 … +10V</a:t>
            </a:r>
            <a:r>
              <a:rPr lang="en-US" sz="1200" kern="0" dirty="0"/>
              <a:t> as seen here and press </a:t>
            </a:r>
            <a:r>
              <a:rPr lang="en-US" sz="1200" b="1" kern="0" dirty="0"/>
              <a:t>OK</a:t>
            </a:r>
          </a:p>
        </p:txBody>
      </p:sp>
      <p:sp>
        <p:nvSpPr>
          <p:cNvPr id="13" name="Content Placeholder 2"/>
          <p:cNvSpPr txBox="1">
            <a:spLocks/>
          </p:cNvSpPr>
          <p:nvPr/>
        </p:nvSpPr>
        <p:spPr bwMode="auto">
          <a:xfrm>
            <a:off x="535584" y="5880024"/>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888190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Information: Hand/Auto</a:t>
            </a:r>
          </a:p>
        </p:txBody>
      </p:sp>
      <p:sp>
        <p:nvSpPr>
          <p:cNvPr id="3" name="Content Placeholder 2"/>
          <p:cNvSpPr txBox="1">
            <a:spLocks/>
          </p:cNvSpPr>
          <p:nvPr/>
        </p:nvSpPr>
        <p:spPr bwMode="auto">
          <a:xfrm>
            <a:off x="2652297" y="1367292"/>
            <a:ext cx="3840480" cy="295466"/>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Before you begin this lab, ensure the drive is stopped.</a:t>
            </a:r>
          </a:p>
        </p:txBody>
      </p:sp>
      <p:sp>
        <p:nvSpPr>
          <p:cNvPr id="4" name="Content Placeholder 2"/>
          <p:cNvSpPr txBox="1">
            <a:spLocks/>
          </p:cNvSpPr>
          <p:nvPr/>
        </p:nvSpPr>
        <p:spPr bwMode="auto">
          <a:xfrm>
            <a:off x="958335" y="1909104"/>
            <a:ext cx="7223760" cy="123623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In this exercise you will activate the HAND mode with the IOP Hand/Auto button. </a:t>
            </a:r>
          </a:p>
          <a:p>
            <a:pPr>
              <a:buNone/>
            </a:pPr>
            <a:r>
              <a:rPr lang="en-US" sz="1200" kern="0" dirty="0"/>
              <a:t>The HAND mode gives the user a quick and easy way of taking control of the drive with the IOP. This feature is available “out of the box”. There are no parameter changes required prior to utilizing this function. However, if the user wants to deactivate this feature for any reason, it can be done by simply changing one parameter.</a:t>
            </a:r>
          </a:p>
        </p:txBody>
      </p:sp>
      <p:sp>
        <p:nvSpPr>
          <p:cNvPr id="6" name="Content Placeholder 2"/>
          <p:cNvSpPr txBox="1">
            <a:spLocks/>
          </p:cNvSpPr>
          <p:nvPr/>
        </p:nvSpPr>
        <p:spPr bwMode="auto">
          <a:xfrm>
            <a:off x="958335" y="3423247"/>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3666699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Hand/Auto</a:t>
            </a:r>
          </a:p>
        </p:txBody>
      </p:sp>
      <p:sp>
        <p:nvSpPr>
          <p:cNvPr id="5" name="Content Placeholder 2"/>
          <p:cNvSpPr txBox="1">
            <a:spLocks/>
          </p:cNvSpPr>
          <p:nvPr/>
        </p:nvSpPr>
        <p:spPr bwMode="auto">
          <a:xfrm>
            <a:off x="964118" y="1787560"/>
            <a:ext cx="7223760" cy="29546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Press the </a:t>
            </a:r>
            <a:r>
              <a:rPr lang="en-US" sz="1200" b="1" kern="0" dirty="0"/>
              <a:t>Hand/Auto</a:t>
            </a:r>
            <a:r>
              <a:rPr lang="en-US" sz="1200" kern="0" dirty="0"/>
              <a:t> button. Ensure the </a:t>
            </a:r>
            <a:r>
              <a:rPr lang="en-US" sz="1200" b="1" kern="0" dirty="0"/>
              <a:t>Hand</a:t>
            </a:r>
            <a:r>
              <a:rPr lang="en-US" sz="1200" kern="0" dirty="0"/>
              <a:t> icon appears in the top-right corner of the Status screen</a:t>
            </a:r>
          </a:p>
        </p:txBody>
      </p:sp>
      <p:sp>
        <p:nvSpPr>
          <p:cNvPr id="7" name="Content Placeholder 2"/>
          <p:cNvSpPr txBox="1">
            <a:spLocks/>
          </p:cNvSpPr>
          <p:nvPr/>
        </p:nvSpPr>
        <p:spPr bwMode="auto">
          <a:xfrm>
            <a:off x="1684960" y="2190529"/>
            <a:ext cx="5760720" cy="518604"/>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Start the drive and increase the motor RPMs by rotating the </a:t>
            </a:r>
            <a:r>
              <a:rPr lang="en-US" sz="1200" b="1" kern="0" dirty="0"/>
              <a:t>OK wheel </a:t>
            </a:r>
            <a:r>
              <a:rPr lang="en-US" sz="1200" kern="0" dirty="0"/>
              <a:t>clockwise.</a:t>
            </a:r>
          </a:p>
          <a:p>
            <a:pPr>
              <a:lnSpc>
                <a:spcPct val="100000"/>
              </a:lnSpc>
              <a:spcBef>
                <a:spcPts val="300"/>
              </a:spcBef>
              <a:buNone/>
            </a:pPr>
            <a:r>
              <a:rPr lang="en-US" sz="1200" kern="0" dirty="0"/>
              <a:t>In the example below a value of 55% has been dialed in with the wheel.</a:t>
            </a:r>
          </a:p>
        </p:txBody>
      </p:sp>
      <p:sp>
        <p:nvSpPr>
          <p:cNvPr id="8" name="Content Placeholder 2"/>
          <p:cNvSpPr txBox="1">
            <a:spLocks/>
          </p:cNvSpPr>
          <p:nvPr/>
        </p:nvSpPr>
        <p:spPr bwMode="auto">
          <a:xfrm>
            <a:off x="954574" y="1367298"/>
            <a:ext cx="7223760" cy="295466"/>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IMPORTANT: In HAND mode … the </a:t>
            </a:r>
            <a:r>
              <a:rPr lang="en-US" sz="1200" b="1" kern="0" dirty="0"/>
              <a:t>I </a:t>
            </a:r>
            <a:r>
              <a:rPr lang="en-US" sz="1200" b="1" kern="0" dirty="0">
                <a:solidFill>
                  <a:srgbClr val="00B050"/>
                </a:solidFill>
              </a:rPr>
              <a:t>(green) </a:t>
            </a:r>
            <a:r>
              <a:rPr lang="en-US" sz="1200" kern="0" dirty="0"/>
              <a:t>button starts the drive, the </a:t>
            </a:r>
            <a:r>
              <a:rPr lang="en-US" sz="1200" b="1" kern="0" dirty="0"/>
              <a:t>O </a:t>
            </a:r>
            <a:r>
              <a:rPr lang="en-US" sz="1200" b="1" kern="0" dirty="0">
                <a:solidFill>
                  <a:srgbClr val="FF0000"/>
                </a:solidFill>
              </a:rPr>
              <a:t>(red) </a:t>
            </a:r>
            <a:r>
              <a:rPr lang="en-US" sz="1200" kern="0" dirty="0"/>
              <a:t>button stops the drive.</a:t>
            </a:r>
          </a:p>
        </p:txBody>
      </p:sp>
      <p:sp>
        <p:nvSpPr>
          <p:cNvPr id="9" name="Content Placeholder 2"/>
          <p:cNvSpPr txBox="1">
            <a:spLocks/>
          </p:cNvSpPr>
          <p:nvPr/>
        </p:nvSpPr>
        <p:spPr bwMode="auto">
          <a:xfrm>
            <a:off x="964118" y="5849822"/>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666" y="2830153"/>
            <a:ext cx="411691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13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Hand/Auto</a:t>
            </a:r>
          </a:p>
        </p:txBody>
      </p:sp>
      <p:sp>
        <p:nvSpPr>
          <p:cNvPr id="5" name="Content Placeholder 2"/>
          <p:cNvSpPr txBox="1">
            <a:spLocks/>
          </p:cNvSpPr>
          <p:nvPr/>
        </p:nvSpPr>
        <p:spPr bwMode="auto">
          <a:xfrm>
            <a:off x="1641102" y="1787560"/>
            <a:ext cx="5852160" cy="49859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Press the </a:t>
            </a:r>
            <a:r>
              <a:rPr lang="en-US" sz="1200" b="1" kern="0" dirty="0"/>
              <a:t>ESC</a:t>
            </a:r>
            <a:r>
              <a:rPr lang="en-US" sz="1200" kern="0" dirty="0"/>
              <a:t> button. Now you see the </a:t>
            </a:r>
            <a:r>
              <a:rPr lang="en-US" sz="1200" b="1" kern="0" dirty="0"/>
              <a:t>Control</a:t>
            </a:r>
            <a:r>
              <a:rPr lang="en-US" sz="1200" kern="0" dirty="0"/>
              <a:t> menu. Without any instructions, try changing the direction of the motor.</a:t>
            </a:r>
          </a:p>
        </p:txBody>
      </p:sp>
      <p:sp>
        <p:nvSpPr>
          <p:cNvPr id="8" name="Content Placeholder 2"/>
          <p:cNvSpPr txBox="1">
            <a:spLocks/>
          </p:cNvSpPr>
          <p:nvPr/>
        </p:nvSpPr>
        <p:spPr bwMode="auto">
          <a:xfrm>
            <a:off x="954574" y="1367298"/>
            <a:ext cx="7223760" cy="295466"/>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IMPORTANT: In HAND mode … the </a:t>
            </a:r>
            <a:r>
              <a:rPr lang="en-US" sz="1200" b="1" kern="0" dirty="0"/>
              <a:t>I </a:t>
            </a:r>
            <a:r>
              <a:rPr lang="en-US" sz="1200" b="1" kern="0" dirty="0">
                <a:solidFill>
                  <a:srgbClr val="00B050"/>
                </a:solidFill>
              </a:rPr>
              <a:t>(green) </a:t>
            </a:r>
            <a:r>
              <a:rPr lang="en-US" sz="1200" kern="0" dirty="0"/>
              <a:t>button starts the drive, the </a:t>
            </a:r>
            <a:r>
              <a:rPr lang="en-US" sz="1200" b="1" kern="0" dirty="0"/>
              <a:t>O </a:t>
            </a:r>
            <a:r>
              <a:rPr lang="en-US" sz="1200" b="1" kern="0" dirty="0">
                <a:solidFill>
                  <a:srgbClr val="FF0000"/>
                </a:solidFill>
              </a:rPr>
              <a:t>(red) </a:t>
            </a:r>
            <a:r>
              <a:rPr lang="en-US" sz="1200" kern="0" dirty="0"/>
              <a:t>button stops the drive.</a:t>
            </a:r>
          </a:p>
        </p:txBody>
      </p:sp>
      <p:sp>
        <p:nvSpPr>
          <p:cNvPr id="9" name="Content Placeholder 2"/>
          <p:cNvSpPr txBox="1">
            <a:spLocks/>
          </p:cNvSpPr>
          <p:nvPr/>
        </p:nvSpPr>
        <p:spPr bwMode="auto">
          <a:xfrm>
            <a:off x="964118" y="5849822"/>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416" y="2559667"/>
            <a:ext cx="405007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976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Hand/Auto</a:t>
            </a:r>
          </a:p>
        </p:txBody>
      </p:sp>
      <p:sp>
        <p:nvSpPr>
          <p:cNvPr id="5" name="Content Placeholder 2"/>
          <p:cNvSpPr txBox="1">
            <a:spLocks/>
          </p:cNvSpPr>
          <p:nvPr/>
        </p:nvSpPr>
        <p:spPr bwMode="auto">
          <a:xfrm>
            <a:off x="964118" y="1787560"/>
            <a:ext cx="7223760" cy="829971"/>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One last thing to point out about the Control menu … if you </a:t>
            </a:r>
            <a:r>
              <a:rPr lang="en-US" sz="1200" b="1" kern="0" dirty="0"/>
              <a:t>ESC</a:t>
            </a:r>
            <a:r>
              <a:rPr lang="en-US" sz="1200" kern="0" dirty="0"/>
              <a:t> from the Control menu, the </a:t>
            </a:r>
            <a:r>
              <a:rPr lang="en-US" sz="1200" kern="0" dirty="0" err="1"/>
              <a:t>Setpoint</a:t>
            </a:r>
            <a:r>
              <a:rPr lang="en-US" sz="1200" kern="0" dirty="0"/>
              <a:t> bar </a:t>
            </a:r>
            <a:r>
              <a:rPr lang="en-US" sz="1200" u="sng" kern="0" dirty="0"/>
              <a:t>will not </a:t>
            </a:r>
            <a:r>
              <a:rPr lang="en-US" sz="1200" kern="0" dirty="0"/>
              <a:t>be present on the Status screen. (Ex: A). </a:t>
            </a:r>
          </a:p>
          <a:p>
            <a:pPr>
              <a:buNone/>
            </a:pPr>
            <a:r>
              <a:rPr lang="en-US" sz="1200" kern="0" dirty="0"/>
              <a:t>If you select </a:t>
            </a:r>
            <a:r>
              <a:rPr lang="en-US" sz="1200" b="1" kern="0" dirty="0" err="1"/>
              <a:t>Setpoint</a:t>
            </a:r>
            <a:r>
              <a:rPr lang="en-US" sz="1200" kern="0" dirty="0"/>
              <a:t> in the Control menu, the </a:t>
            </a:r>
            <a:r>
              <a:rPr lang="en-US" sz="1200" kern="0" dirty="0" err="1"/>
              <a:t>Setpoint</a:t>
            </a:r>
            <a:r>
              <a:rPr lang="en-US" sz="1200" kern="0" dirty="0"/>
              <a:t> bar </a:t>
            </a:r>
            <a:r>
              <a:rPr lang="en-US" sz="1200" u="sng" kern="0" dirty="0"/>
              <a:t>will be</a:t>
            </a:r>
            <a:r>
              <a:rPr lang="en-US" sz="1200" kern="0" dirty="0"/>
              <a:t> present on the Status screen. (Ex: B) </a:t>
            </a:r>
          </a:p>
        </p:txBody>
      </p:sp>
      <p:sp>
        <p:nvSpPr>
          <p:cNvPr id="8" name="Content Placeholder 2"/>
          <p:cNvSpPr txBox="1">
            <a:spLocks/>
          </p:cNvSpPr>
          <p:nvPr/>
        </p:nvSpPr>
        <p:spPr bwMode="auto">
          <a:xfrm>
            <a:off x="954574" y="1367298"/>
            <a:ext cx="7223760" cy="295466"/>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IMPORTANT: In HAND mode … the </a:t>
            </a:r>
            <a:r>
              <a:rPr lang="en-US" sz="1200" b="1" kern="0" dirty="0"/>
              <a:t>I </a:t>
            </a:r>
            <a:r>
              <a:rPr lang="en-US" sz="1200" b="1" kern="0" dirty="0">
                <a:solidFill>
                  <a:srgbClr val="00B050"/>
                </a:solidFill>
              </a:rPr>
              <a:t>(green) </a:t>
            </a:r>
            <a:r>
              <a:rPr lang="en-US" sz="1200" kern="0" dirty="0"/>
              <a:t>button starts the drive, the </a:t>
            </a:r>
            <a:r>
              <a:rPr lang="en-US" sz="1200" b="1" kern="0" dirty="0"/>
              <a:t>O </a:t>
            </a:r>
            <a:r>
              <a:rPr lang="en-US" sz="1200" b="1" kern="0" dirty="0">
                <a:solidFill>
                  <a:srgbClr val="FF0000"/>
                </a:solidFill>
              </a:rPr>
              <a:t>(red) </a:t>
            </a:r>
            <a:r>
              <a:rPr lang="en-US" sz="1200" kern="0" dirty="0"/>
              <a:t>button stops the drive.</a:t>
            </a:r>
          </a:p>
        </p:txBody>
      </p:sp>
      <p:sp>
        <p:nvSpPr>
          <p:cNvPr id="9" name="Content Placeholder 2"/>
          <p:cNvSpPr txBox="1">
            <a:spLocks/>
          </p:cNvSpPr>
          <p:nvPr/>
        </p:nvSpPr>
        <p:spPr bwMode="auto">
          <a:xfrm>
            <a:off x="964118" y="5876198"/>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10" name="Content Placeholder 2"/>
          <p:cNvSpPr txBox="1">
            <a:spLocks/>
          </p:cNvSpPr>
          <p:nvPr/>
        </p:nvSpPr>
        <p:spPr bwMode="auto">
          <a:xfrm>
            <a:off x="1383687" y="2756325"/>
            <a:ext cx="2286000" cy="279757"/>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Ex. A: </a:t>
            </a:r>
            <a:r>
              <a:rPr lang="en-US" sz="1200" b="1" kern="0" dirty="0"/>
              <a:t>ESC</a:t>
            </a:r>
            <a:r>
              <a:rPr lang="en-US" sz="1200" kern="0" dirty="0"/>
              <a:t> from Control menu</a:t>
            </a:r>
          </a:p>
        </p:txBody>
      </p:sp>
      <p:sp>
        <p:nvSpPr>
          <p:cNvPr id="11" name="Content Placeholder 2"/>
          <p:cNvSpPr txBox="1">
            <a:spLocks/>
          </p:cNvSpPr>
          <p:nvPr/>
        </p:nvSpPr>
        <p:spPr bwMode="auto">
          <a:xfrm>
            <a:off x="5210732" y="2763242"/>
            <a:ext cx="2834640" cy="295466"/>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Ex. B: Select </a:t>
            </a:r>
            <a:r>
              <a:rPr lang="en-US" sz="1200" kern="0" dirty="0" err="1"/>
              <a:t>Setpoint</a:t>
            </a:r>
            <a:r>
              <a:rPr lang="en-US" sz="1200" kern="0" dirty="0"/>
              <a:t> in Control menu</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9160" y="3157295"/>
            <a:ext cx="3842454"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936" y="3157295"/>
            <a:ext cx="3801210"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2675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Hand/Auto</a:t>
            </a:r>
          </a:p>
        </p:txBody>
      </p:sp>
      <p:sp>
        <p:nvSpPr>
          <p:cNvPr id="5" name="Content Placeholder 2"/>
          <p:cNvSpPr txBox="1">
            <a:spLocks/>
          </p:cNvSpPr>
          <p:nvPr/>
        </p:nvSpPr>
        <p:spPr bwMode="auto">
          <a:xfrm>
            <a:off x="1095998" y="1787560"/>
            <a:ext cx="6949440" cy="136447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When you have finished experimenting with HAND mode, be sure to </a:t>
            </a:r>
            <a:r>
              <a:rPr lang="en-US" sz="1200" b="1" kern="0" dirty="0"/>
              <a:t>ESC</a:t>
            </a:r>
            <a:r>
              <a:rPr lang="en-US" sz="1200" kern="0" dirty="0"/>
              <a:t> from the </a:t>
            </a:r>
            <a:r>
              <a:rPr lang="en-US" sz="1200" b="1" kern="0" dirty="0"/>
              <a:t>Control</a:t>
            </a:r>
            <a:r>
              <a:rPr lang="en-US" sz="1200" kern="0" dirty="0"/>
              <a:t> menu. By doing this, you will have access to the menus on the Status screen and we can move on to the final exercise.</a:t>
            </a:r>
          </a:p>
          <a:p>
            <a:pPr>
              <a:buNone/>
            </a:pPr>
            <a:r>
              <a:rPr lang="en-US" sz="1200" kern="0" dirty="0"/>
              <a:t>Press the </a:t>
            </a:r>
            <a:r>
              <a:rPr lang="en-US" sz="1200" b="1" kern="0" dirty="0"/>
              <a:t>Hand/Auto</a:t>
            </a:r>
            <a:r>
              <a:rPr lang="en-US" sz="1200" kern="0" dirty="0"/>
              <a:t> button. The Hand icon should disappear and the Auto icon should be present.</a:t>
            </a:r>
          </a:p>
          <a:p>
            <a:pPr>
              <a:buNone/>
            </a:pPr>
            <a:r>
              <a:rPr lang="en-US" sz="1200" kern="0" dirty="0"/>
              <a:t>Now your screen should look like the one below.</a:t>
            </a:r>
          </a:p>
        </p:txBody>
      </p:sp>
      <p:sp>
        <p:nvSpPr>
          <p:cNvPr id="8" name="Content Placeholder 2"/>
          <p:cNvSpPr txBox="1">
            <a:spLocks/>
          </p:cNvSpPr>
          <p:nvPr/>
        </p:nvSpPr>
        <p:spPr bwMode="auto">
          <a:xfrm>
            <a:off x="954574" y="1367298"/>
            <a:ext cx="7223760" cy="295466"/>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IMPORTANT: In HAND mode … the </a:t>
            </a:r>
            <a:r>
              <a:rPr lang="en-US" sz="1200" b="1" kern="0" dirty="0"/>
              <a:t>I </a:t>
            </a:r>
            <a:r>
              <a:rPr lang="en-US" sz="1200" b="1" kern="0" dirty="0">
                <a:solidFill>
                  <a:srgbClr val="00B050"/>
                </a:solidFill>
              </a:rPr>
              <a:t>(green) </a:t>
            </a:r>
            <a:r>
              <a:rPr lang="en-US" sz="1200" kern="0" dirty="0"/>
              <a:t>button starts the drive, the </a:t>
            </a:r>
            <a:r>
              <a:rPr lang="en-US" sz="1200" b="1" kern="0" dirty="0"/>
              <a:t>O </a:t>
            </a:r>
            <a:r>
              <a:rPr lang="en-US" sz="1200" b="1" kern="0" dirty="0">
                <a:solidFill>
                  <a:srgbClr val="FF0000"/>
                </a:solidFill>
              </a:rPr>
              <a:t>(red) </a:t>
            </a:r>
            <a:r>
              <a:rPr lang="en-US" sz="1200" kern="0" dirty="0"/>
              <a:t>button stops the drive</a:t>
            </a:r>
          </a:p>
        </p:txBody>
      </p:sp>
      <p:sp>
        <p:nvSpPr>
          <p:cNvPr id="9" name="Content Placeholder 2"/>
          <p:cNvSpPr txBox="1">
            <a:spLocks/>
          </p:cNvSpPr>
          <p:nvPr/>
        </p:nvSpPr>
        <p:spPr bwMode="auto">
          <a:xfrm>
            <a:off x="964118" y="5876198"/>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5710" y="3422483"/>
            <a:ext cx="272913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645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Exercise: Backup parameters</a:t>
            </a:r>
          </a:p>
        </p:txBody>
      </p:sp>
      <p:sp>
        <p:nvSpPr>
          <p:cNvPr id="3" name="Content Placeholder 2"/>
          <p:cNvSpPr txBox="1">
            <a:spLocks/>
          </p:cNvSpPr>
          <p:nvPr/>
        </p:nvSpPr>
        <p:spPr bwMode="auto">
          <a:xfrm>
            <a:off x="407598" y="1537504"/>
            <a:ext cx="8321040" cy="3206006"/>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You’ve commissioned the drive, looked at many of the IOP features, experimented with HAND mode, and made some parameter changes.</a:t>
            </a:r>
          </a:p>
          <a:p>
            <a:pPr>
              <a:buNone/>
            </a:pPr>
            <a:r>
              <a:rPr lang="en-US" sz="1200" kern="0" dirty="0"/>
              <a:t>There’s one last thing to do. You need to backup the drive parameters.</a:t>
            </a:r>
          </a:p>
          <a:p>
            <a:pPr>
              <a:buNone/>
            </a:pPr>
            <a:r>
              <a:rPr lang="en-US" sz="1200" kern="0" dirty="0"/>
              <a:t>The SINAMICS G120 has built in ROM for retentive parameter backup. However, there are additional methods of storing the drive parameters. </a:t>
            </a:r>
          </a:p>
          <a:p>
            <a:pPr>
              <a:buNone/>
            </a:pPr>
            <a:r>
              <a:rPr lang="en-US" sz="1200" kern="0" dirty="0"/>
              <a:t>Drive parameters can be saved on a MMC, SD card, IOP or on a PC with the use of software.</a:t>
            </a:r>
          </a:p>
          <a:p>
            <a:pPr>
              <a:buNone/>
            </a:pPr>
            <a:r>
              <a:rPr lang="en-US" sz="1200" kern="0" dirty="0"/>
              <a:t>In this lab you’ll backup the parameters on the IOP.</a:t>
            </a:r>
          </a:p>
          <a:p>
            <a:pPr>
              <a:buNone/>
            </a:pPr>
            <a:r>
              <a:rPr lang="en-US" sz="1200" b="1" i="1" u="sng" kern="0" dirty="0"/>
              <a:t>INSTRUCTIONS</a:t>
            </a:r>
          </a:p>
          <a:p>
            <a:pPr>
              <a:lnSpc>
                <a:spcPct val="100000"/>
              </a:lnSpc>
              <a:spcBef>
                <a:spcPts val="0"/>
              </a:spcBef>
              <a:buNone/>
            </a:pPr>
            <a:r>
              <a:rPr lang="en-US" sz="1200" kern="0" dirty="0"/>
              <a:t>From the Status screen select: </a:t>
            </a:r>
            <a:r>
              <a:rPr lang="en-US" sz="1200" b="1" kern="0" dirty="0"/>
              <a:t>Menu &gt; Up/Download &gt; Upload: drive to panel &gt; Panel parameter set 5</a:t>
            </a:r>
          </a:p>
          <a:p>
            <a:pPr>
              <a:buNone/>
            </a:pPr>
            <a:r>
              <a:rPr lang="en-US" sz="1200" kern="0" dirty="0"/>
              <a:t>When the upload is complete press </a:t>
            </a:r>
            <a:r>
              <a:rPr lang="en-US" sz="1200" b="1" kern="0" dirty="0"/>
              <a:t>OK</a:t>
            </a:r>
            <a:r>
              <a:rPr lang="en-US" sz="1200" kern="0" dirty="0"/>
              <a:t>. </a:t>
            </a:r>
          </a:p>
          <a:p>
            <a:pPr>
              <a:buNone/>
            </a:pPr>
            <a:r>
              <a:rPr lang="en-US" sz="1200" kern="0" dirty="0"/>
              <a:t>Return to the </a:t>
            </a:r>
            <a:r>
              <a:rPr lang="en-US" sz="1200" b="1" kern="0" dirty="0"/>
              <a:t>Status</a:t>
            </a:r>
            <a:r>
              <a:rPr lang="en-US" sz="1200" kern="0" dirty="0"/>
              <a:t> screen using the </a:t>
            </a:r>
            <a:r>
              <a:rPr lang="en-US" sz="1200" b="1" kern="0" dirty="0"/>
              <a:t>ESC</a:t>
            </a:r>
            <a:r>
              <a:rPr lang="en-US" sz="1200" kern="0" dirty="0"/>
              <a:t> button.</a:t>
            </a:r>
          </a:p>
        </p:txBody>
      </p:sp>
      <p:sp>
        <p:nvSpPr>
          <p:cNvPr id="4" name="Content Placeholder 2"/>
          <p:cNvSpPr txBox="1">
            <a:spLocks/>
          </p:cNvSpPr>
          <p:nvPr/>
        </p:nvSpPr>
        <p:spPr bwMode="auto">
          <a:xfrm>
            <a:off x="401430" y="5023374"/>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1091563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br>
              <a:rPr lang="en-US" dirty="0"/>
            </a:br>
            <a:r>
              <a:rPr lang="en-US" dirty="0"/>
              <a:t>Defaulting the drive</a:t>
            </a:r>
          </a:p>
        </p:txBody>
      </p:sp>
      <p:sp>
        <p:nvSpPr>
          <p:cNvPr id="3" name="Content Placeholder 2"/>
          <p:cNvSpPr txBox="1">
            <a:spLocks/>
          </p:cNvSpPr>
          <p:nvPr/>
        </p:nvSpPr>
        <p:spPr bwMode="auto">
          <a:xfrm>
            <a:off x="401430" y="1537504"/>
            <a:ext cx="8321040" cy="3633302"/>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Thank you for taking time to do the exercises in this lab. Your participation is greatly appreciated.</a:t>
            </a:r>
          </a:p>
          <a:p>
            <a:pPr>
              <a:buNone/>
            </a:pPr>
            <a:r>
              <a:rPr lang="en-US" sz="1200" kern="0" dirty="0"/>
              <a:t>The instructor kindly asks for your assistance with preparing the demo for the next training session by performing the four exercises listed below.   </a:t>
            </a:r>
          </a:p>
          <a:p>
            <a:pPr>
              <a:buNone/>
            </a:pPr>
            <a:r>
              <a:rPr lang="en-US" sz="1200" b="1" i="1" u="sng" kern="0" dirty="0"/>
              <a:t>INSTRUCTIONS:</a:t>
            </a:r>
          </a:p>
          <a:p>
            <a:pPr>
              <a:buNone/>
            </a:pPr>
            <a:r>
              <a:rPr lang="en-US" sz="1200" u="sng" kern="0" dirty="0"/>
              <a:t>Exercise #1: Factory reset the operator panel</a:t>
            </a:r>
          </a:p>
          <a:p>
            <a:pPr>
              <a:lnSpc>
                <a:spcPct val="100000"/>
              </a:lnSpc>
              <a:spcBef>
                <a:spcPts val="0"/>
              </a:spcBef>
              <a:buNone/>
            </a:pPr>
            <a:r>
              <a:rPr lang="en-US" sz="1200" b="1" kern="0" dirty="0"/>
              <a:t>Menu &gt; Extras &gt; Panel settings &gt; Operator panel factory reset &gt; Yes</a:t>
            </a:r>
          </a:p>
          <a:p>
            <a:pPr>
              <a:buNone/>
            </a:pPr>
            <a:r>
              <a:rPr lang="en-US" sz="1200" u="sng" kern="0" dirty="0"/>
              <a:t>Exercise #2: Factory reset the drive</a:t>
            </a:r>
          </a:p>
          <a:p>
            <a:pPr>
              <a:lnSpc>
                <a:spcPct val="100000"/>
              </a:lnSpc>
              <a:spcBef>
                <a:spcPts val="0"/>
              </a:spcBef>
              <a:buNone/>
            </a:pPr>
            <a:r>
              <a:rPr lang="en-US" sz="1200" b="1" kern="0" dirty="0"/>
              <a:t>Menu &gt; Extras &gt; Parameter settings &gt; Drive factory reset &gt; Yes</a:t>
            </a:r>
          </a:p>
          <a:p>
            <a:pPr>
              <a:buNone/>
            </a:pPr>
            <a:r>
              <a:rPr lang="en-US" sz="1200" u="sng" kern="0" dirty="0"/>
              <a:t>Exercise #3: Deleting parameter sets saved on the IOP</a:t>
            </a:r>
          </a:p>
          <a:p>
            <a:pPr>
              <a:lnSpc>
                <a:spcPct val="100000"/>
              </a:lnSpc>
              <a:spcBef>
                <a:spcPts val="0"/>
              </a:spcBef>
              <a:buNone/>
            </a:pPr>
            <a:r>
              <a:rPr lang="en-US" sz="1200" b="1" kern="0" dirty="0"/>
              <a:t>Menu &gt; Up/Download &gt; Delete panel parameter set &gt; Panel parameter set 5</a:t>
            </a:r>
          </a:p>
          <a:p>
            <a:pPr>
              <a:buNone/>
            </a:pPr>
            <a:r>
              <a:rPr lang="en-US" sz="1200" u="sng" kern="0" dirty="0"/>
              <a:t>Exercise #4: Set P2030 = 7</a:t>
            </a:r>
          </a:p>
          <a:p>
            <a:pPr>
              <a:lnSpc>
                <a:spcPct val="100000"/>
              </a:lnSpc>
              <a:spcBef>
                <a:spcPts val="0"/>
              </a:spcBef>
              <a:buNone/>
            </a:pPr>
            <a:r>
              <a:rPr lang="en-US" sz="1200" b="1" kern="0" dirty="0"/>
              <a:t>Menu &gt; Parameters &gt; Search by number &gt; </a:t>
            </a:r>
            <a:r>
              <a:rPr lang="en-US" sz="1200" kern="0" dirty="0"/>
              <a:t>enter </a:t>
            </a:r>
            <a:r>
              <a:rPr lang="en-US" sz="1200" b="1" kern="0" dirty="0"/>
              <a:t>02030. </a:t>
            </a:r>
          </a:p>
          <a:p>
            <a:pPr>
              <a:lnSpc>
                <a:spcPct val="100000"/>
              </a:lnSpc>
              <a:spcBef>
                <a:spcPts val="300"/>
              </a:spcBef>
              <a:buNone/>
            </a:pPr>
            <a:r>
              <a:rPr lang="en-US" sz="1200" kern="0" dirty="0"/>
              <a:t>When the search finishes, press </a:t>
            </a:r>
            <a:r>
              <a:rPr lang="en-US" sz="1200" b="1" kern="0" dirty="0"/>
              <a:t>OK</a:t>
            </a:r>
            <a:r>
              <a:rPr lang="en-US" sz="1200" kern="0" dirty="0"/>
              <a:t> to open the parameter. Select </a:t>
            </a:r>
            <a:r>
              <a:rPr lang="en-US" sz="1200" b="1" kern="0" dirty="0"/>
              <a:t>7: PROFINET </a:t>
            </a:r>
            <a:r>
              <a:rPr lang="en-US" sz="1200" kern="0" dirty="0"/>
              <a:t>and press </a:t>
            </a:r>
            <a:r>
              <a:rPr lang="en-US" sz="1200" b="1" kern="0" dirty="0"/>
              <a:t>OK</a:t>
            </a:r>
            <a:r>
              <a:rPr lang="en-US" sz="1200" kern="0" dirty="0"/>
              <a:t>. The save icon will appear briefly on the panel display. </a:t>
            </a:r>
            <a:r>
              <a:rPr lang="en-US" sz="1200" u="sng" kern="0" dirty="0"/>
              <a:t>After the Save icon disappears from the screen, turn off the AC power.</a:t>
            </a:r>
            <a:r>
              <a:rPr lang="en-US" sz="1200" kern="0" dirty="0"/>
              <a:t> </a:t>
            </a:r>
            <a:r>
              <a:rPr lang="en-US" sz="1200" i="1" kern="0" dirty="0"/>
              <a:t>Thank you!</a:t>
            </a:r>
            <a:endParaRPr lang="en-US" sz="1200" u="sng" kern="0" dirty="0"/>
          </a:p>
        </p:txBody>
      </p:sp>
      <p:sp>
        <p:nvSpPr>
          <p:cNvPr id="4" name="Content Placeholder 2"/>
          <p:cNvSpPr txBox="1">
            <a:spLocks/>
          </p:cNvSpPr>
          <p:nvPr/>
        </p:nvSpPr>
        <p:spPr bwMode="auto">
          <a:xfrm>
            <a:off x="401430" y="5542102"/>
            <a:ext cx="2014728" cy="292608"/>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3815282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a:t>
            </a:r>
          </a:p>
        </p:txBody>
      </p:sp>
      <p:sp>
        <p:nvSpPr>
          <p:cNvPr id="3" name="Content Placeholder 2"/>
          <p:cNvSpPr>
            <a:spLocks noGrp="1"/>
          </p:cNvSpPr>
          <p:nvPr>
            <p:ph idx="1"/>
          </p:nvPr>
        </p:nvSpPr>
        <p:spPr>
          <a:xfrm>
            <a:off x="539749" y="1562171"/>
            <a:ext cx="6035040" cy="2834640"/>
          </a:xfrm>
          <a:solidFill>
            <a:srgbClr val="73B4C8"/>
          </a:solidFill>
          <a:ln w="25400">
            <a:solidFill>
              <a:schemeClr val="tx1"/>
            </a:solidFill>
          </a:ln>
          <a:effectLst>
            <a:innerShdw blurRad="114300">
              <a:prstClr val="black"/>
            </a:innerShdw>
          </a:effectLst>
        </p:spPr>
        <p:txBody>
          <a:bodyPr lIns="91440" tIns="91440" rIns="91440" bIns="91440"/>
          <a:lstStyle/>
          <a:p>
            <a:pPr algn="ctr"/>
            <a:endParaRPr lang="en-US" sz="2000" dirty="0"/>
          </a:p>
          <a:p>
            <a:pPr algn="ctr">
              <a:buNone/>
            </a:pPr>
            <a:r>
              <a:rPr lang="en-US" dirty="0"/>
              <a:t>You have completed the IOP Hands–on lab</a:t>
            </a:r>
          </a:p>
          <a:p>
            <a:pPr algn="ctr">
              <a:buNone/>
            </a:pPr>
            <a:r>
              <a:rPr lang="en-US" dirty="0"/>
              <a:t>We hope you found this </a:t>
            </a:r>
            <a:r>
              <a:rPr lang="en-US"/>
              <a:t>lab informative</a:t>
            </a:r>
            <a:endParaRPr lang="en-US" dirty="0"/>
          </a:p>
          <a:p>
            <a:pPr algn="ctr">
              <a:buNone/>
            </a:pPr>
            <a:endParaRPr lang="en-US" sz="1400" b="1" i="1" dirty="0">
              <a:latin typeface="+mj-lt"/>
            </a:endParaRPr>
          </a:p>
          <a:p>
            <a:pPr algn="ctr">
              <a:buNone/>
            </a:pPr>
            <a:r>
              <a:rPr lang="en-US" sz="3200" b="1" i="1" dirty="0">
                <a:latin typeface="+mj-lt"/>
              </a:rPr>
              <a:t>Thank you for your time!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734" y="1518715"/>
            <a:ext cx="2083001" cy="3108960"/>
          </a:xfrm>
          <a:prstGeom prst="rect">
            <a:avLst/>
          </a:prstGeom>
        </p:spPr>
      </p:pic>
    </p:spTree>
    <p:extLst>
      <p:ext uri="{BB962C8B-B14F-4D97-AF65-F5344CB8AC3E}">
        <p14:creationId xmlns:p14="http://schemas.microsoft.com/office/powerpoint/2010/main" val="4132909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825" y="2991553"/>
            <a:ext cx="8893175" cy="870014"/>
          </a:xfrm>
        </p:spPr>
        <p:txBody>
          <a:bodyPr/>
          <a:lstStyle/>
          <a:p>
            <a:r>
              <a:rPr lang="en-US" dirty="0"/>
              <a:t>Startdrive – TIA Portal V13</a:t>
            </a:r>
          </a:p>
        </p:txBody>
      </p:sp>
      <p:sp>
        <p:nvSpPr>
          <p:cNvPr id="3" name="Subtitle 2"/>
          <p:cNvSpPr>
            <a:spLocks noGrp="1"/>
          </p:cNvSpPr>
          <p:nvPr>
            <p:ph type="subTitle" idx="1"/>
          </p:nvPr>
        </p:nvSpPr>
        <p:spPr/>
        <p:txBody>
          <a:bodyPr/>
          <a:lstStyle/>
          <a:p>
            <a:r>
              <a:rPr lang="en-US" dirty="0"/>
              <a:t>G120 commissioning </a:t>
            </a:r>
          </a:p>
        </p:txBody>
      </p:sp>
    </p:spTree>
    <p:extLst>
      <p:ext uri="{BB962C8B-B14F-4D97-AF65-F5344CB8AC3E}">
        <p14:creationId xmlns:p14="http://schemas.microsoft.com/office/powerpoint/2010/main" val="230066844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 (IOP)</a:t>
            </a:r>
            <a:br>
              <a:rPr lang="en-US" dirty="0"/>
            </a:br>
            <a:r>
              <a:rPr lang="en-US" dirty="0"/>
              <a:t>Lab Outline</a:t>
            </a:r>
          </a:p>
        </p:txBody>
      </p:sp>
      <p:sp>
        <p:nvSpPr>
          <p:cNvPr id="3" name="Content Placeholder 2"/>
          <p:cNvSpPr>
            <a:spLocks noGrp="1"/>
          </p:cNvSpPr>
          <p:nvPr>
            <p:ph idx="1"/>
          </p:nvPr>
        </p:nvSpPr>
        <p:spPr>
          <a:xfrm>
            <a:off x="914400" y="1554480"/>
            <a:ext cx="3657600" cy="4201150"/>
          </a:xfrm>
          <a:solidFill>
            <a:srgbClr val="D7D7CD"/>
          </a:solidFill>
          <a:ln w="19050">
            <a:solidFill>
              <a:schemeClr val="accent1"/>
            </a:solidFill>
          </a:ln>
          <a:effectLst>
            <a:innerShdw blurRad="114300">
              <a:prstClr val="black"/>
            </a:innerShdw>
          </a:effectLst>
        </p:spPr>
        <p:txBody>
          <a:bodyPr lIns="91440" tIns="91440" rIns="91440" bIns="91440">
            <a:spAutoFit/>
          </a:bodyPr>
          <a:lstStyle/>
          <a:p>
            <a:pPr lvl="1">
              <a:lnSpc>
                <a:spcPct val="100000"/>
              </a:lnSpc>
              <a:buClrTx/>
              <a:buSzPct val="100000"/>
            </a:pPr>
            <a:r>
              <a:rPr lang="en-US" sz="1200" dirty="0"/>
              <a:t>IOP Features</a:t>
            </a:r>
          </a:p>
          <a:p>
            <a:pPr lvl="1">
              <a:lnSpc>
                <a:spcPct val="100000"/>
              </a:lnSpc>
              <a:buClrTx/>
              <a:buSzPct val="100000"/>
            </a:pPr>
            <a:r>
              <a:rPr lang="en-US" sz="1200" dirty="0"/>
              <a:t>User Interface</a:t>
            </a:r>
          </a:p>
          <a:p>
            <a:pPr lvl="2">
              <a:lnSpc>
                <a:spcPct val="100000"/>
              </a:lnSpc>
              <a:buClrTx/>
              <a:buSzPct val="50000"/>
              <a:buFont typeface="Wingdings" panose="05000000000000000000" pitchFamily="2" charset="2"/>
              <a:buChar char="q"/>
            </a:pPr>
            <a:r>
              <a:rPr lang="en-US" sz="1200" dirty="0"/>
              <a:t>Status screen</a:t>
            </a:r>
          </a:p>
          <a:p>
            <a:pPr lvl="2">
              <a:lnSpc>
                <a:spcPct val="100000"/>
              </a:lnSpc>
              <a:buClrTx/>
              <a:buSzPct val="50000"/>
              <a:buFont typeface="Wingdings" panose="05000000000000000000" pitchFamily="2" charset="2"/>
              <a:buChar char="q"/>
            </a:pPr>
            <a:r>
              <a:rPr lang="en-US" sz="1200" dirty="0"/>
              <a:t>Status icons</a:t>
            </a:r>
          </a:p>
          <a:p>
            <a:pPr lvl="2">
              <a:lnSpc>
                <a:spcPct val="100000"/>
              </a:lnSpc>
              <a:buClrTx/>
              <a:buSzPct val="50000"/>
              <a:buFont typeface="Wingdings" panose="05000000000000000000" pitchFamily="2" charset="2"/>
              <a:buChar char="q"/>
            </a:pPr>
            <a:r>
              <a:rPr lang="en-US" sz="1200" dirty="0"/>
              <a:t>Buttons</a:t>
            </a:r>
          </a:p>
          <a:p>
            <a:pPr lvl="1">
              <a:lnSpc>
                <a:spcPct val="100000"/>
              </a:lnSpc>
              <a:buClrTx/>
              <a:buSzPct val="100000"/>
            </a:pPr>
            <a:r>
              <a:rPr lang="en-US" sz="1200" dirty="0"/>
              <a:t>Exercises</a:t>
            </a:r>
          </a:p>
          <a:p>
            <a:pPr lvl="2">
              <a:lnSpc>
                <a:spcPct val="100000"/>
              </a:lnSpc>
              <a:buClrTx/>
              <a:buSzPct val="50000"/>
              <a:buFont typeface="Wingdings" panose="05000000000000000000" pitchFamily="2" charset="2"/>
              <a:buChar char="q"/>
            </a:pPr>
            <a:r>
              <a:rPr lang="en-US" sz="1200" dirty="0"/>
              <a:t>Commissioning</a:t>
            </a:r>
          </a:p>
          <a:p>
            <a:pPr lvl="2">
              <a:lnSpc>
                <a:spcPct val="100000"/>
              </a:lnSpc>
              <a:buClrTx/>
              <a:buSzPct val="50000"/>
              <a:buFont typeface="Wingdings" panose="05000000000000000000" pitchFamily="2" charset="2"/>
              <a:buChar char="q"/>
            </a:pPr>
            <a:r>
              <a:rPr lang="en-US" sz="1200" dirty="0"/>
              <a:t>Operate drive</a:t>
            </a:r>
          </a:p>
          <a:p>
            <a:pPr lvl="2">
              <a:lnSpc>
                <a:spcPct val="100000"/>
              </a:lnSpc>
              <a:buClrTx/>
              <a:buSzPct val="50000"/>
              <a:buFont typeface="Wingdings" panose="05000000000000000000" pitchFamily="2" charset="2"/>
              <a:buChar char="q"/>
            </a:pPr>
            <a:r>
              <a:rPr lang="en-US" sz="1200" dirty="0"/>
              <a:t>Backlight duration</a:t>
            </a:r>
          </a:p>
          <a:p>
            <a:pPr lvl="2">
              <a:lnSpc>
                <a:spcPct val="100000"/>
              </a:lnSpc>
              <a:buClrTx/>
              <a:buSzPct val="50000"/>
              <a:buFont typeface="Wingdings" panose="05000000000000000000" pitchFamily="2" charset="2"/>
              <a:buChar char="q"/>
            </a:pPr>
            <a:r>
              <a:rPr lang="en-US" sz="1200" dirty="0"/>
              <a:t>Diagnostics</a:t>
            </a:r>
          </a:p>
          <a:p>
            <a:pPr lvl="3">
              <a:lnSpc>
                <a:spcPct val="100000"/>
              </a:lnSpc>
              <a:spcBef>
                <a:spcPts val="0"/>
              </a:spcBef>
              <a:buClrTx/>
              <a:buSzPct val="50000"/>
              <a:buFont typeface="Wingdings" panose="05000000000000000000" pitchFamily="2" charset="2"/>
              <a:buChar char="Ø"/>
            </a:pPr>
            <a:r>
              <a:rPr lang="en-US" sz="1200" dirty="0"/>
              <a:t>Faults/alarms</a:t>
            </a:r>
          </a:p>
          <a:p>
            <a:pPr lvl="3">
              <a:lnSpc>
                <a:spcPct val="100000"/>
              </a:lnSpc>
              <a:spcBef>
                <a:spcPts val="0"/>
              </a:spcBef>
              <a:buClrTx/>
              <a:buSzPct val="50000"/>
              <a:buFont typeface="Wingdings" panose="05000000000000000000" pitchFamily="2" charset="2"/>
              <a:buChar char="Ø"/>
            </a:pPr>
            <a:r>
              <a:rPr lang="en-US" sz="1200" dirty="0"/>
              <a:t>I/O Status</a:t>
            </a:r>
          </a:p>
          <a:p>
            <a:pPr lvl="3">
              <a:lnSpc>
                <a:spcPct val="100000"/>
              </a:lnSpc>
              <a:spcBef>
                <a:spcPts val="0"/>
              </a:spcBef>
              <a:buClrTx/>
              <a:buSzPct val="50000"/>
              <a:buFont typeface="Wingdings" panose="05000000000000000000" pitchFamily="2" charset="2"/>
              <a:buChar char="Ø"/>
            </a:pPr>
            <a:r>
              <a:rPr lang="en-US" sz="1200" dirty="0"/>
              <a:t>I/O simulation</a:t>
            </a:r>
          </a:p>
          <a:p>
            <a:pPr lvl="1">
              <a:lnSpc>
                <a:spcPct val="100000"/>
              </a:lnSpc>
              <a:buClrTx/>
              <a:buSzPct val="100000"/>
            </a:pPr>
            <a:r>
              <a:rPr lang="en-US" sz="1200" dirty="0"/>
              <a:t>Search function</a:t>
            </a:r>
          </a:p>
          <a:p>
            <a:pPr lvl="2">
              <a:lnSpc>
                <a:spcPct val="100000"/>
              </a:lnSpc>
              <a:buClrTx/>
              <a:buSzPct val="50000"/>
              <a:buFont typeface="Wingdings" panose="05000000000000000000" pitchFamily="2" charset="2"/>
              <a:buChar char="q"/>
            </a:pPr>
            <a:r>
              <a:rPr lang="en-US" sz="1200" dirty="0"/>
              <a:t>Deactivate fieldbus port</a:t>
            </a:r>
          </a:p>
          <a:p>
            <a:pPr lvl="1">
              <a:lnSpc>
                <a:spcPct val="100000"/>
              </a:lnSpc>
              <a:buClrTx/>
              <a:buSzPct val="100000"/>
            </a:pPr>
            <a:r>
              <a:rPr lang="en-US" sz="1200" dirty="0"/>
              <a:t>Programming</a:t>
            </a:r>
          </a:p>
          <a:p>
            <a:pPr lvl="1">
              <a:lnSpc>
                <a:spcPct val="100000"/>
              </a:lnSpc>
              <a:buClrTx/>
              <a:buSzPct val="100000"/>
            </a:pPr>
            <a:r>
              <a:rPr lang="en-US" sz="1200" dirty="0"/>
              <a:t>Hand/Auto </a:t>
            </a:r>
          </a:p>
          <a:p>
            <a:pPr lvl="1">
              <a:lnSpc>
                <a:spcPct val="100000"/>
              </a:lnSpc>
              <a:buClrTx/>
              <a:buSzPct val="100000"/>
            </a:pPr>
            <a:r>
              <a:rPr lang="en-US" sz="1200" dirty="0"/>
              <a:t>Backup of parameters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9845" y="1518717"/>
            <a:ext cx="2665018" cy="3977640"/>
          </a:xfrm>
          <a:prstGeom prst="rect">
            <a:avLst/>
          </a:prstGeom>
        </p:spPr>
      </p:pic>
    </p:spTree>
    <p:extLst>
      <p:ext uri="{BB962C8B-B14F-4D97-AF65-F5344CB8AC3E}">
        <p14:creationId xmlns:p14="http://schemas.microsoft.com/office/powerpoint/2010/main" val="1795359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TIA Portal V13</a:t>
            </a:r>
          </a:p>
        </p:txBody>
      </p:sp>
      <p:pic>
        <p:nvPicPr>
          <p:cNvPr id="5" name="Picture 4" descr="G120_BOP_CU_PM.png"/>
          <p:cNvPicPr>
            <a:picLocks noChangeAspect="1"/>
          </p:cNvPicPr>
          <p:nvPr/>
        </p:nvPicPr>
        <p:blipFill>
          <a:blip r:embed="rId2" cstate="print"/>
          <a:stretch>
            <a:fillRect/>
          </a:stretch>
        </p:blipFill>
        <p:spPr>
          <a:xfrm>
            <a:off x="5144121" y="1553515"/>
            <a:ext cx="3797829" cy="3566160"/>
          </a:xfrm>
          <a:prstGeom prst="rect">
            <a:avLst/>
          </a:prstGeom>
        </p:spPr>
      </p:pic>
      <p:sp>
        <p:nvSpPr>
          <p:cNvPr id="7" name="Content Placeholder 3"/>
          <p:cNvSpPr txBox="1">
            <a:spLocks/>
          </p:cNvSpPr>
          <p:nvPr/>
        </p:nvSpPr>
        <p:spPr>
          <a:xfrm>
            <a:off x="412828" y="1619735"/>
            <a:ext cx="4572000" cy="3017520"/>
          </a:xfrm>
          <a:prstGeom prst="rect">
            <a:avLst/>
          </a:prstGeom>
          <a:solidFill>
            <a:srgbClr val="00B4F0"/>
          </a:solidFill>
          <a:ln w="63500" cmpd="thickThin">
            <a:solidFill>
              <a:schemeClr val="tx1"/>
            </a:solidFill>
          </a:ln>
        </p:spPr>
        <p:txBody>
          <a:bodyPr wrap="square" lIns="137160" tIns="137160" rIns="137160" bIns="137160" anchor="ctr" anchorCtr="0">
            <a:spAutoFit/>
          </a:bodyPr>
          <a:lstStyle/>
          <a:p>
            <a:r>
              <a:rPr lang="en-US" sz="1600" dirty="0">
                <a:solidFill>
                  <a:schemeClr val="tx1"/>
                </a:solidFill>
              </a:rPr>
              <a:t>This lab will give you a general introduction to the Startdrive software for commissioning and programming SINAMICS drives. First you will step through an actual commissioning of a SINAMICS G120 drive. After that, you will be guided through various menus to explore some of the functions and features of Startdrive.</a:t>
            </a:r>
          </a:p>
          <a:p>
            <a:r>
              <a:rPr lang="en-US" sz="1600" dirty="0">
                <a:solidFill>
                  <a:schemeClr val="tx1"/>
                </a:solidFill>
              </a:rPr>
              <a:t>Through out this lab you will also be directed to explore functions in the Intelligent Operator Panel (IOP) that are similar to those found in the Startdrive software. </a:t>
            </a:r>
          </a:p>
        </p:txBody>
      </p:sp>
    </p:spTree>
    <p:extLst>
      <p:ext uri="{BB962C8B-B14F-4D97-AF65-F5344CB8AC3E}">
        <p14:creationId xmlns:p14="http://schemas.microsoft.com/office/powerpoint/2010/main" val="3863318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Lab Outline</a:t>
            </a:r>
          </a:p>
        </p:txBody>
      </p:sp>
      <p:sp>
        <p:nvSpPr>
          <p:cNvPr id="3" name="Content Placeholder 2"/>
          <p:cNvSpPr>
            <a:spLocks noGrp="1"/>
          </p:cNvSpPr>
          <p:nvPr>
            <p:ph idx="1"/>
          </p:nvPr>
        </p:nvSpPr>
        <p:spPr>
          <a:xfrm>
            <a:off x="818601" y="1357118"/>
            <a:ext cx="2952206" cy="4942379"/>
          </a:xfrm>
          <a:solidFill>
            <a:srgbClr val="D7D7CD"/>
          </a:solidFill>
          <a:ln w="19050">
            <a:solidFill>
              <a:schemeClr val="accent1"/>
            </a:solidFill>
          </a:ln>
          <a:effectLst>
            <a:innerShdw blurRad="114300">
              <a:prstClr val="black"/>
            </a:innerShdw>
          </a:effectLst>
        </p:spPr>
        <p:txBody>
          <a:bodyPr wrap="square" lIns="91440" tIns="91440" rIns="91440" bIns="91440">
            <a:spAutoFit/>
          </a:bodyPr>
          <a:lstStyle/>
          <a:p>
            <a:pPr lvl="1">
              <a:lnSpc>
                <a:spcPct val="100000"/>
              </a:lnSpc>
              <a:buClrTx/>
              <a:buSzPct val="100000"/>
            </a:pPr>
            <a:r>
              <a:rPr lang="en-US" sz="1200" dirty="0"/>
              <a:t>Create project</a:t>
            </a:r>
          </a:p>
          <a:p>
            <a:pPr lvl="2">
              <a:lnSpc>
                <a:spcPct val="100000"/>
              </a:lnSpc>
              <a:buClrTx/>
              <a:buSzPct val="50000"/>
              <a:buFont typeface="Wingdings" panose="05000000000000000000" pitchFamily="2" charset="2"/>
              <a:buChar char="q"/>
            </a:pPr>
            <a:r>
              <a:rPr lang="en-US" sz="1200" dirty="0"/>
              <a:t>Project name</a:t>
            </a:r>
          </a:p>
          <a:p>
            <a:pPr lvl="1">
              <a:lnSpc>
                <a:spcPct val="100000"/>
              </a:lnSpc>
              <a:buClrTx/>
              <a:buSzPct val="100000"/>
            </a:pPr>
            <a:r>
              <a:rPr lang="en-US" sz="1200" dirty="0"/>
              <a:t>Configure device</a:t>
            </a:r>
          </a:p>
          <a:p>
            <a:pPr lvl="2">
              <a:lnSpc>
                <a:spcPct val="100000"/>
              </a:lnSpc>
              <a:buClrTx/>
              <a:buSzPct val="50000"/>
              <a:buFont typeface="Wingdings" panose="05000000000000000000" pitchFamily="2" charset="2"/>
              <a:buChar char="q"/>
            </a:pPr>
            <a:r>
              <a:rPr lang="en-US" sz="1200" dirty="0"/>
              <a:t>Add new device</a:t>
            </a:r>
          </a:p>
          <a:p>
            <a:pPr lvl="2">
              <a:lnSpc>
                <a:spcPct val="100000"/>
              </a:lnSpc>
              <a:buClrTx/>
              <a:buSzPct val="50000"/>
              <a:buFont typeface="Wingdings" panose="05000000000000000000" pitchFamily="2" charset="2"/>
              <a:buChar char="q"/>
            </a:pPr>
            <a:r>
              <a:rPr lang="en-US" sz="1200" dirty="0"/>
              <a:t>Select control unit</a:t>
            </a:r>
          </a:p>
          <a:p>
            <a:pPr lvl="2">
              <a:lnSpc>
                <a:spcPct val="100000"/>
              </a:lnSpc>
              <a:buClrTx/>
              <a:buSzPct val="50000"/>
              <a:buFont typeface="Wingdings" panose="05000000000000000000" pitchFamily="2" charset="2"/>
              <a:buChar char="q"/>
            </a:pPr>
            <a:r>
              <a:rPr lang="en-US" sz="1200" dirty="0"/>
              <a:t>Select power module</a:t>
            </a:r>
          </a:p>
          <a:p>
            <a:pPr lvl="1">
              <a:lnSpc>
                <a:spcPct val="100000"/>
              </a:lnSpc>
              <a:buClrTx/>
              <a:buSzPct val="100000"/>
            </a:pPr>
            <a:r>
              <a:rPr lang="en-US" sz="1200" dirty="0"/>
              <a:t>Confirm IP address</a:t>
            </a:r>
          </a:p>
          <a:p>
            <a:pPr lvl="1">
              <a:lnSpc>
                <a:spcPct val="100000"/>
              </a:lnSpc>
              <a:buClrTx/>
              <a:buSzPct val="100000"/>
            </a:pPr>
            <a:r>
              <a:rPr lang="en-US" sz="1200" dirty="0"/>
              <a:t>Setting online access</a:t>
            </a:r>
          </a:p>
          <a:p>
            <a:pPr lvl="1">
              <a:lnSpc>
                <a:spcPct val="100000"/>
              </a:lnSpc>
              <a:buClrTx/>
              <a:buSzPct val="100000"/>
            </a:pPr>
            <a:r>
              <a:rPr lang="en-US" sz="1200" dirty="0"/>
              <a:t>Commissioning wizard</a:t>
            </a:r>
          </a:p>
          <a:p>
            <a:pPr lvl="1">
              <a:lnSpc>
                <a:spcPct val="100000"/>
              </a:lnSpc>
              <a:buClrTx/>
              <a:buSzPct val="100000"/>
            </a:pPr>
            <a:r>
              <a:rPr lang="en-US" sz="1200" dirty="0"/>
              <a:t>Load preview</a:t>
            </a:r>
          </a:p>
          <a:p>
            <a:pPr lvl="1">
              <a:lnSpc>
                <a:spcPct val="100000"/>
              </a:lnSpc>
              <a:buClrTx/>
              <a:buSzPct val="100000"/>
            </a:pPr>
            <a:r>
              <a:rPr lang="en-US" sz="1200" dirty="0"/>
              <a:t>Diagnostics</a:t>
            </a:r>
          </a:p>
          <a:p>
            <a:pPr lvl="1">
              <a:lnSpc>
                <a:spcPct val="100000"/>
              </a:lnSpc>
              <a:buClrTx/>
              <a:buSzPct val="100000"/>
            </a:pPr>
            <a:r>
              <a:rPr lang="en-US" sz="1200" dirty="0"/>
              <a:t>Motor ID</a:t>
            </a:r>
          </a:p>
          <a:p>
            <a:pPr lvl="1">
              <a:lnSpc>
                <a:spcPct val="100000"/>
              </a:lnSpc>
              <a:buClrTx/>
              <a:buSzPct val="100000"/>
            </a:pPr>
            <a:r>
              <a:rPr lang="en-US" sz="1200" dirty="0"/>
              <a:t>Check drive operation</a:t>
            </a:r>
          </a:p>
          <a:p>
            <a:pPr lvl="1">
              <a:lnSpc>
                <a:spcPct val="100000"/>
              </a:lnSpc>
              <a:buClrTx/>
              <a:buSzPct val="100000"/>
            </a:pPr>
            <a:r>
              <a:rPr lang="en-US" sz="1200" dirty="0"/>
              <a:t>Parameter menus</a:t>
            </a:r>
          </a:p>
          <a:p>
            <a:pPr lvl="2">
              <a:lnSpc>
                <a:spcPct val="100000"/>
              </a:lnSpc>
              <a:buClrTx/>
              <a:buSzPct val="50000"/>
              <a:buFont typeface="Wingdings" panose="05000000000000000000" pitchFamily="2" charset="2"/>
              <a:buChar char="q"/>
            </a:pPr>
            <a:r>
              <a:rPr lang="en-US" sz="1200" dirty="0"/>
              <a:t>Parameter view</a:t>
            </a:r>
          </a:p>
          <a:p>
            <a:pPr lvl="2">
              <a:lnSpc>
                <a:spcPct val="100000"/>
              </a:lnSpc>
              <a:buClrTx/>
              <a:buSzPct val="50000"/>
              <a:buFont typeface="Wingdings" panose="05000000000000000000" pitchFamily="2" charset="2"/>
              <a:buChar char="q"/>
            </a:pPr>
            <a:r>
              <a:rPr lang="en-US" sz="1200" dirty="0"/>
              <a:t>Functional view</a:t>
            </a:r>
          </a:p>
          <a:p>
            <a:pPr lvl="1">
              <a:lnSpc>
                <a:spcPct val="100000"/>
              </a:lnSpc>
              <a:buClrTx/>
              <a:buSzPct val="100000"/>
            </a:pPr>
            <a:r>
              <a:rPr lang="en-US" sz="1200" dirty="0"/>
              <a:t>Programming analog outputs</a:t>
            </a:r>
          </a:p>
          <a:p>
            <a:pPr lvl="1">
              <a:lnSpc>
                <a:spcPct val="100000"/>
              </a:lnSpc>
              <a:buClrTx/>
              <a:buSzPct val="100000"/>
            </a:pPr>
            <a:r>
              <a:rPr lang="en-US" sz="1200" dirty="0"/>
              <a:t>Control panel</a:t>
            </a:r>
          </a:p>
          <a:p>
            <a:pPr lvl="1">
              <a:lnSpc>
                <a:spcPct val="100000"/>
              </a:lnSpc>
              <a:buClrTx/>
              <a:buSzPct val="100000"/>
            </a:pPr>
            <a:r>
              <a:rPr lang="en-US" sz="1200" dirty="0"/>
              <a:t>Project backup</a:t>
            </a:r>
          </a:p>
          <a:p>
            <a:pPr lvl="1">
              <a:lnSpc>
                <a:spcPct val="100000"/>
              </a:lnSpc>
              <a:buClrTx/>
              <a:buSzPct val="100000"/>
            </a:pPr>
            <a:r>
              <a:rPr lang="en-US" sz="1200" dirty="0"/>
              <a:t>Trace lab</a:t>
            </a:r>
          </a:p>
        </p:txBody>
      </p:sp>
      <p:pic>
        <p:nvPicPr>
          <p:cNvPr id="5" name="Picture 4" descr="P_D011_XX_00255V.tif"/>
          <p:cNvPicPr>
            <a:picLocks noChangeAspect="1"/>
          </p:cNvPicPr>
          <p:nvPr/>
        </p:nvPicPr>
        <p:blipFill>
          <a:blip r:embed="rId2" cstate="print"/>
          <a:stretch>
            <a:fillRect/>
          </a:stretch>
        </p:blipFill>
        <p:spPr>
          <a:xfrm>
            <a:off x="4223917" y="1647545"/>
            <a:ext cx="4594779" cy="3481788"/>
          </a:xfrm>
          <a:prstGeom prst="rect">
            <a:avLst/>
          </a:prstGeom>
        </p:spPr>
      </p:pic>
    </p:spTree>
    <p:extLst>
      <p:ext uri="{BB962C8B-B14F-4D97-AF65-F5344CB8AC3E}">
        <p14:creationId xmlns:p14="http://schemas.microsoft.com/office/powerpoint/2010/main" val="3127909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Before you begin …</a:t>
            </a:r>
          </a:p>
        </p:txBody>
      </p:sp>
      <p:sp>
        <p:nvSpPr>
          <p:cNvPr id="7" name="Content Placeholder 2"/>
          <p:cNvSpPr txBox="1">
            <a:spLocks/>
          </p:cNvSpPr>
          <p:nvPr/>
        </p:nvSpPr>
        <p:spPr bwMode="auto">
          <a:xfrm>
            <a:off x="954029" y="1649035"/>
            <a:ext cx="7223303" cy="1824089"/>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600" kern="0" dirty="0"/>
              <a:t>Before you begin this lab there are a few things you should know …</a:t>
            </a:r>
            <a:r>
              <a:rPr lang="en-US" sz="1400" kern="0" dirty="0"/>
              <a:t> </a:t>
            </a:r>
          </a:p>
          <a:p>
            <a:pPr marL="285750" indent="-285750">
              <a:buClrTx/>
              <a:buSzPct val="100000"/>
              <a:buFont typeface="Arial" panose="020B0604020202020204" pitchFamily="34" charset="0"/>
              <a:buChar char="•"/>
            </a:pPr>
            <a:r>
              <a:rPr lang="en-US" sz="1400" kern="0" dirty="0"/>
              <a:t>You will be programming a SINAMICS G120 drive using a SIMATIC Field PG. (PC)</a:t>
            </a:r>
          </a:p>
          <a:p>
            <a:pPr marL="285750" indent="-285750">
              <a:buClrTx/>
              <a:buSzPct val="100000"/>
              <a:buFont typeface="Arial" panose="020B0604020202020204" pitchFamily="34" charset="0"/>
              <a:buChar char="•"/>
            </a:pPr>
            <a:r>
              <a:rPr lang="en-US" sz="1400" kern="0" dirty="0"/>
              <a:t>You need to open up the Startdrive software for you to begin. </a:t>
            </a:r>
          </a:p>
          <a:p>
            <a:pPr marL="285750" indent="-285750">
              <a:buClrTx/>
              <a:buSzPct val="100000"/>
              <a:buFont typeface="Arial" panose="020B0604020202020204" pitchFamily="34" charset="0"/>
              <a:buChar char="•"/>
            </a:pPr>
            <a:r>
              <a:rPr lang="en-US" sz="1400" kern="0" dirty="0"/>
              <a:t>The communication hardware of the PG and drive interface have been configured. </a:t>
            </a:r>
          </a:p>
          <a:p>
            <a:pPr marL="285750" indent="-285750">
              <a:buClrTx/>
              <a:buSzPct val="100000"/>
              <a:buFont typeface="Arial" panose="020B0604020202020204" pitchFamily="34" charset="0"/>
              <a:buChar char="•"/>
            </a:pPr>
            <a:r>
              <a:rPr lang="en-US" sz="1400" kern="0" dirty="0"/>
              <a:t>To help make this lab more intuitive, procedural steps are numbered when possible.</a:t>
            </a:r>
          </a:p>
        </p:txBody>
      </p:sp>
    </p:spTree>
    <p:extLst>
      <p:ext uri="{BB962C8B-B14F-4D97-AF65-F5344CB8AC3E}">
        <p14:creationId xmlns:p14="http://schemas.microsoft.com/office/powerpoint/2010/main" val="915629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Create project</a:t>
            </a:r>
          </a:p>
        </p:txBody>
      </p:sp>
      <p:pic>
        <p:nvPicPr>
          <p:cNvPr id="2050" name="Picture 2"/>
          <p:cNvPicPr>
            <a:picLocks noChangeAspect="1" noChangeArrowheads="1"/>
          </p:cNvPicPr>
          <p:nvPr/>
        </p:nvPicPr>
        <p:blipFill>
          <a:blip r:embed="rId2" cstate="print"/>
          <a:srcRect/>
          <a:stretch>
            <a:fillRect/>
          </a:stretch>
        </p:blipFill>
        <p:spPr bwMode="auto">
          <a:xfrm>
            <a:off x="613638" y="2330448"/>
            <a:ext cx="7912100" cy="3848100"/>
          </a:xfrm>
          <a:prstGeom prst="rect">
            <a:avLst/>
          </a:prstGeom>
          <a:noFill/>
          <a:ln w="9525">
            <a:noFill/>
            <a:miter lim="800000"/>
            <a:headEnd/>
            <a:tailEnd/>
          </a:ln>
          <a:effectLst/>
        </p:spPr>
      </p:pic>
      <p:sp>
        <p:nvSpPr>
          <p:cNvPr id="4" name="Content Placeholder 2"/>
          <p:cNvSpPr txBox="1">
            <a:spLocks/>
          </p:cNvSpPr>
          <p:nvPr/>
        </p:nvSpPr>
        <p:spPr>
          <a:xfrm>
            <a:off x="1638891" y="1465954"/>
            <a:ext cx="5852160" cy="62683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TIA Portal software is open and your PG screen should look like the one below.</a:t>
            </a:r>
          </a:p>
          <a:p>
            <a:pPr>
              <a:buNone/>
            </a:pPr>
            <a:r>
              <a:rPr lang="en-US" sz="1200" kern="0" dirty="0"/>
              <a:t>Using the mouse, click on </a:t>
            </a:r>
            <a:r>
              <a:rPr lang="en-US" sz="1200" b="1" kern="0" dirty="0"/>
              <a:t>Create new project </a:t>
            </a:r>
            <a:r>
              <a:rPr lang="en-US" sz="1200" kern="0" dirty="0"/>
              <a:t>and continue to the next page.</a:t>
            </a:r>
          </a:p>
        </p:txBody>
      </p:sp>
      <p:sp>
        <p:nvSpPr>
          <p:cNvPr id="5" name="Oval 4"/>
          <p:cNvSpPr/>
          <p:nvPr/>
        </p:nvSpPr>
        <p:spPr bwMode="auto">
          <a:xfrm>
            <a:off x="2224726" y="3459637"/>
            <a:ext cx="1348033" cy="301658"/>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15070974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Project name</a:t>
            </a:r>
          </a:p>
        </p:txBody>
      </p:sp>
      <p:pic>
        <p:nvPicPr>
          <p:cNvPr id="3074" name="Picture 2"/>
          <p:cNvPicPr>
            <a:picLocks noChangeAspect="1" noChangeArrowheads="1"/>
          </p:cNvPicPr>
          <p:nvPr/>
        </p:nvPicPr>
        <p:blipFill>
          <a:blip r:embed="rId2" cstate="print"/>
          <a:srcRect/>
          <a:stretch>
            <a:fillRect/>
          </a:stretch>
        </p:blipFill>
        <p:spPr bwMode="auto">
          <a:xfrm>
            <a:off x="616826" y="2418223"/>
            <a:ext cx="7912100" cy="3841750"/>
          </a:xfrm>
          <a:prstGeom prst="rect">
            <a:avLst/>
          </a:prstGeom>
          <a:noFill/>
          <a:ln w="9525">
            <a:noFill/>
            <a:miter lim="800000"/>
            <a:headEnd/>
            <a:tailEnd/>
          </a:ln>
          <a:effectLst/>
        </p:spPr>
      </p:pic>
      <p:sp>
        <p:nvSpPr>
          <p:cNvPr id="4" name="Content Placeholder 2"/>
          <p:cNvSpPr txBox="1">
            <a:spLocks/>
          </p:cNvSpPr>
          <p:nvPr/>
        </p:nvSpPr>
        <p:spPr>
          <a:xfrm>
            <a:off x="1142478" y="1465954"/>
            <a:ext cx="6858000" cy="829971"/>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4625" indent="-174625">
              <a:buNone/>
            </a:pPr>
            <a:r>
              <a:rPr lang="en-US" sz="1200" kern="0" dirty="0"/>
              <a:t>1. Enter a </a:t>
            </a:r>
            <a:r>
              <a:rPr lang="en-US" sz="1200" b="1" kern="0" dirty="0"/>
              <a:t>Project name</a:t>
            </a:r>
            <a:r>
              <a:rPr lang="en-US" sz="1200" kern="0" dirty="0"/>
              <a:t>. MyG120 is used here but you can name it something different or use the default name if you prefer. </a:t>
            </a:r>
          </a:p>
          <a:p>
            <a:pPr>
              <a:buNone/>
            </a:pPr>
            <a:r>
              <a:rPr lang="en-US" sz="1200" kern="0" dirty="0"/>
              <a:t>2. Click on </a:t>
            </a:r>
            <a:r>
              <a:rPr lang="en-US" sz="1200" b="1" kern="0" dirty="0"/>
              <a:t>Create</a:t>
            </a:r>
            <a:r>
              <a:rPr lang="en-US" sz="1200" kern="0" dirty="0"/>
              <a:t> and continue to the next page.</a:t>
            </a:r>
            <a:endParaRPr lang="en-US" sz="1200" b="1" kern="0" dirty="0"/>
          </a:p>
        </p:txBody>
      </p:sp>
      <p:sp>
        <p:nvSpPr>
          <p:cNvPr id="5" name="Oval 4"/>
          <p:cNvSpPr/>
          <p:nvPr/>
        </p:nvSpPr>
        <p:spPr bwMode="auto">
          <a:xfrm>
            <a:off x="4626408" y="3289328"/>
            <a:ext cx="1190919" cy="22860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6" name="Oval 5"/>
          <p:cNvSpPr/>
          <p:nvPr/>
        </p:nvSpPr>
        <p:spPr bwMode="auto">
          <a:xfrm>
            <a:off x="7611290" y="4297943"/>
            <a:ext cx="1046241"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2367492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Configure device</a:t>
            </a:r>
          </a:p>
        </p:txBody>
      </p:sp>
      <p:pic>
        <p:nvPicPr>
          <p:cNvPr id="4099" name="Picture 3"/>
          <p:cNvPicPr>
            <a:picLocks noChangeAspect="1" noChangeArrowheads="1"/>
          </p:cNvPicPr>
          <p:nvPr/>
        </p:nvPicPr>
        <p:blipFill>
          <a:blip r:embed="rId2" cstate="print"/>
          <a:srcRect/>
          <a:stretch>
            <a:fillRect/>
          </a:stretch>
        </p:blipFill>
        <p:spPr bwMode="auto">
          <a:xfrm>
            <a:off x="1366099" y="2221943"/>
            <a:ext cx="6400800" cy="3983175"/>
          </a:xfrm>
          <a:prstGeom prst="rect">
            <a:avLst/>
          </a:prstGeom>
          <a:noFill/>
          <a:ln w="9525">
            <a:noFill/>
            <a:miter lim="800000"/>
            <a:headEnd/>
            <a:tailEnd/>
          </a:ln>
          <a:effectLst/>
        </p:spPr>
      </p:pic>
      <p:sp>
        <p:nvSpPr>
          <p:cNvPr id="5" name="Content Placeholder 2"/>
          <p:cNvSpPr txBox="1">
            <a:spLocks/>
          </p:cNvSpPr>
          <p:nvPr/>
        </p:nvSpPr>
        <p:spPr>
          <a:xfrm>
            <a:off x="1778235" y="1465954"/>
            <a:ext cx="5577840" cy="611129"/>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OK, you just created your project. Next you need to insert and configure a drive.</a:t>
            </a:r>
          </a:p>
          <a:p>
            <a:pPr>
              <a:buNone/>
            </a:pPr>
            <a:r>
              <a:rPr lang="en-US" sz="1200" kern="0" dirty="0"/>
              <a:t>Click on </a:t>
            </a:r>
            <a:r>
              <a:rPr lang="en-US" sz="1200" b="1" kern="0" dirty="0"/>
              <a:t>Configure a device, </a:t>
            </a:r>
            <a:r>
              <a:rPr lang="en-US" sz="1200" kern="0" dirty="0"/>
              <a:t>then continue to the next page.</a:t>
            </a:r>
          </a:p>
        </p:txBody>
      </p:sp>
      <p:sp>
        <p:nvSpPr>
          <p:cNvPr id="6" name="Oval 5"/>
          <p:cNvSpPr/>
          <p:nvPr/>
        </p:nvSpPr>
        <p:spPr bwMode="auto">
          <a:xfrm>
            <a:off x="5532520" y="3761428"/>
            <a:ext cx="1348033" cy="301658"/>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407267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 (IOP)</a:t>
            </a:r>
            <a:br>
              <a:rPr lang="en-US" dirty="0"/>
            </a:br>
            <a:r>
              <a:rPr lang="en-US" dirty="0"/>
              <a:t>Checking hardware</a:t>
            </a:r>
          </a:p>
        </p:txBody>
      </p:sp>
      <p:grpSp>
        <p:nvGrpSpPr>
          <p:cNvPr id="14" name="Group 13"/>
          <p:cNvGrpSpPr/>
          <p:nvPr/>
        </p:nvGrpSpPr>
        <p:grpSpPr>
          <a:xfrm>
            <a:off x="365760" y="1463040"/>
            <a:ext cx="8412480" cy="4261679"/>
            <a:chOff x="365760" y="1463040"/>
            <a:chExt cx="8412480" cy="4261679"/>
          </a:xfrm>
        </p:grpSpPr>
        <p:sp>
          <p:nvSpPr>
            <p:cNvPr id="3" name="Content Placeholder 2"/>
            <p:cNvSpPr txBox="1">
              <a:spLocks/>
            </p:cNvSpPr>
            <p:nvPr/>
          </p:nvSpPr>
          <p:spPr>
            <a:xfrm>
              <a:off x="365760" y="1463040"/>
              <a:ext cx="8412480" cy="4261679"/>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nSpc>
                  <a:spcPct val="100000"/>
                </a:lnSpc>
                <a:spcBef>
                  <a:spcPts val="600"/>
                </a:spcBef>
                <a:buNone/>
              </a:pPr>
              <a:r>
                <a:rPr lang="en-US" sz="1200" kern="0" dirty="0"/>
                <a:t>In just a moment you will begin selecting the drive hardware in your Startdrive project. In this lab you will be directed to the correct selections but what if you were working on an installation that did not permit easy access to the hardware labels. </a:t>
              </a:r>
            </a:p>
            <a:p>
              <a:pPr algn="ctr">
                <a:buNone/>
              </a:pPr>
              <a:r>
                <a:rPr lang="en-US" sz="1400" b="1" i="1" kern="0" dirty="0"/>
                <a:t>How could you quickly retrieve the hardware order numbers?</a:t>
              </a:r>
              <a:r>
                <a:rPr lang="en-US" sz="1200" kern="0" dirty="0"/>
                <a:t>  </a:t>
              </a:r>
              <a:r>
                <a:rPr lang="en-US" sz="1400" b="1" u="sng" kern="0" dirty="0"/>
                <a:t>With the IOP Drive Identity screen!</a:t>
              </a:r>
            </a:p>
            <a:p>
              <a:pPr>
                <a:buNone/>
              </a:pPr>
              <a:endParaRPr lang="en-US" sz="1200" kern="0" dirty="0"/>
            </a:p>
            <a:p>
              <a:pPr>
                <a:buNone/>
              </a:pPr>
              <a:endParaRPr lang="en-US" sz="1200" kern="0" dirty="0"/>
            </a:p>
            <a:p>
              <a:pPr>
                <a:buNone/>
              </a:pPr>
              <a:endParaRPr lang="en-US" sz="1200" kern="0" dirty="0"/>
            </a:p>
            <a:p>
              <a:pPr>
                <a:lnSpc>
                  <a:spcPct val="100000"/>
                </a:lnSpc>
                <a:spcBef>
                  <a:spcPts val="600"/>
                </a:spcBef>
                <a:buNone/>
              </a:pPr>
              <a:r>
                <a:rPr lang="en-US" sz="1200" kern="0" dirty="0"/>
                <a:t>The IOP status screen on your demo should look like the one shown</a:t>
              </a:r>
            </a:p>
            <a:p>
              <a:pPr>
                <a:lnSpc>
                  <a:spcPct val="100000"/>
                </a:lnSpc>
                <a:spcBef>
                  <a:spcPts val="0"/>
                </a:spcBef>
                <a:buNone/>
              </a:pPr>
              <a:r>
                <a:rPr lang="en-US" sz="1200" kern="0" dirty="0"/>
                <a:t>here; however, if the menus are not visible at the bottom, simply</a:t>
              </a:r>
            </a:p>
            <a:p>
              <a:pPr>
                <a:lnSpc>
                  <a:spcPct val="100000"/>
                </a:lnSpc>
                <a:spcBef>
                  <a:spcPts val="0"/>
                </a:spcBef>
                <a:buNone/>
              </a:pPr>
              <a:r>
                <a:rPr lang="en-US" sz="1200" kern="0" dirty="0"/>
                <a:t>press the </a:t>
              </a:r>
              <a:r>
                <a:rPr lang="en-US" sz="1200" b="1" kern="0" dirty="0"/>
                <a:t>INFO</a:t>
              </a:r>
              <a:r>
                <a:rPr lang="en-US" sz="1200" kern="0" dirty="0"/>
                <a:t> button on the IOP.</a:t>
              </a:r>
            </a:p>
            <a:p>
              <a:pPr>
                <a:lnSpc>
                  <a:spcPct val="100000"/>
                </a:lnSpc>
                <a:spcBef>
                  <a:spcPts val="600"/>
                </a:spcBef>
                <a:buNone/>
              </a:pPr>
              <a:endParaRPr lang="en-US" sz="1200" kern="0" dirty="0"/>
            </a:p>
            <a:p>
              <a:pPr>
                <a:lnSpc>
                  <a:spcPct val="100000"/>
                </a:lnSpc>
                <a:spcBef>
                  <a:spcPts val="0"/>
                </a:spcBef>
                <a:buNone/>
              </a:pPr>
              <a:r>
                <a:rPr lang="en-US" sz="1200" kern="0" dirty="0"/>
                <a:t>Using the </a:t>
              </a:r>
              <a:r>
                <a:rPr lang="en-US" sz="1200" b="1" kern="0" dirty="0"/>
                <a:t>OK</a:t>
              </a:r>
              <a:r>
                <a:rPr lang="en-US" sz="1200" kern="0" dirty="0"/>
                <a:t> wheel, follow the path below to find the drive hardware</a:t>
              </a:r>
            </a:p>
            <a:p>
              <a:pPr>
                <a:lnSpc>
                  <a:spcPct val="100000"/>
                </a:lnSpc>
                <a:spcBef>
                  <a:spcPts val="0"/>
                </a:spcBef>
                <a:buNone/>
              </a:pPr>
              <a:r>
                <a:rPr lang="en-US" sz="1200" kern="0" dirty="0"/>
                <a:t>part numbers. Remember … rotating the wheel moves the cursor, pressing </a:t>
              </a:r>
              <a:r>
                <a:rPr lang="en-US" sz="1200" b="1" kern="0" dirty="0"/>
                <a:t>OK</a:t>
              </a:r>
            </a:p>
            <a:p>
              <a:pPr>
                <a:lnSpc>
                  <a:spcPct val="100000"/>
                </a:lnSpc>
                <a:spcBef>
                  <a:spcPts val="0"/>
                </a:spcBef>
                <a:buNone/>
              </a:pPr>
              <a:r>
                <a:rPr lang="en-US" sz="1200" kern="0" dirty="0"/>
                <a:t>acknowledges your selection.                                                </a:t>
              </a:r>
            </a:p>
            <a:p>
              <a:pPr>
                <a:buNone/>
              </a:pPr>
              <a:r>
                <a:rPr lang="en-US" sz="1400" b="1" u="sng" kern="0" dirty="0"/>
                <a:t>Path:</a:t>
              </a:r>
              <a:r>
                <a:rPr lang="en-US" sz="1200" b="1" u="sng" kern="0" dirty="0"/>
                <a:t> Menu &gt; Extras &gt; Drive identity</a:t>
              </a:r>
              <a:endParaRPr lang="en-US" sz="1200" kern="0" dirty="0"/>
            </a:p>
            <a:p>
              <a:pPr>
                <a:buNone/>
              </a:pPr>
              <a:r>
                <a:rPr lang="en-US" sz="1200" kern="0" dirty="0"/>
                <a:t>There is </a:t>
              </a:r>
              <a:r>
                <a:rPr lang="en-US" sz="1200" u="sng" kern="0" dirty="0"/>
                <a:t>no need to record these numbers</a:t>
              </a:r>
              <a:r>
                <a:rPr lang="en-US" sz="1200" kern="0" dirty="0"/>
                <a:t> for this lab. You will be directed to the correct selections in the next steps. </a:t>
              </a:r>
            </a:p>
            <a:p>
              <a:pPr>
                <a:buNone/>
              </a:pPr>
              <a:r>
                <a:rPr lang="en-US" sz="1200" kern="0" dirty="0"/>
                <a:t>For now you can leave the IOP screen at Drive Identity. It will automatically return to the status screen in a few minutes.</a:t>
              </a:r>
            </a:p>
          </p:txBody>
        </p:sp>
        <p:grpSp>
          <p:nvGrpSpPr>
            <p:cNvPr id="12" name="Group 11"/>
            <p:cNvGrpSpPr/>
            <p:nvPr/>
          </p:nvGrpSpPr>
          <p:grpSpPr>
            <a:xfrm>
              <a:off x="5345247" y="3263837"/>
              <a:ext cx="3265961" cy="1645920"/>
              <a:chOff x="5345247" y="3216131"/>
              <a:chExt cx="3265961" cy="164592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635" y="3216131"/>
                <a:ext cx="2442573"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5345247" y="3553179"/>
                <a:ext cx="640080" cy="274320"/>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nSpc>
                    <a:spcPct val="100000"/>
                  </a:lnSpc>
                  <a:spcBef>
                    <a:spcPts val="0"/>
                  </a:spcBef>
                  <a:buNone/>
                </a:pPr>
                <a:r>
                  <a:rPr lang="en-US" sz="1200" kern="0" dirty="0"/>
                  <a:t>Menus                                          </a:t>
                </a:r>
              </a:p>
              <a:p>
                <a:pPr>
                  <a:buNone/>
                </a:pPr>
                <a:endParaRPr lang="en-US" sz="1200" kern="0" dirty="0"/>
              </a:p>
            </p:txBody>
          </p:sp>
          <p:cxnSp>
            <p:nvCxnSpPr>
              <p:cNvPr id="6" name="Straight Arrow Connector 5"/>
              <p:cNvCxnSpPr/>
              <p:nvPr/>
            </p:nvCxnSpPr>
            <p:spPr bwMode="auto">
              <a:xfrm>
                <a:off x="5685186" y="3883156"/>
                <a:ext cx="780330" cy="706882"/>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0" name="Group 9"/>
            <p:cNvGrpSpPr/>
            <p:nvPr/>
          </p:nvGrpSpPr>
          <p:grpSpPr>
            <a:xfrm>
              <a:off x="1275389" y="2283728"/>
              <a:ext cx="6583680" cy="646331"/>
              <a:chOff x="1275389" y="2283728"/>
              <a:chExt cx="6583680" cy="646331"/>
            </a:xfrm>
          </p:grpSpPr>
          <p:sp>
            <p:nvSpPr>
              <p:cNvPr id="13" name="Content Placeholder 2"/>
              <p:cNvSpPr txBox="1">
                <a:spLocks/>
              </p:cNvSpPr>
              <p:nvPr/>
            </p:nvSpPr>
            <p:spPr>
              <a:xfrm>
                <a:off x="1275389" y="2283728"/>
                <a:ext cx="6583680" cy="646331"/>
              </a:xfrm>
              <a:prstGeom prst="rect">
                <a:avLst/>
              </a:prstGeom>
              <a:solidFill>
                <a:srgbClr val="FFFF00"/>
              </a:solidFill>
              <a:ln w="19050">
                <a:solidFill>
                  <a:srgbClr val="FF0000"/>
                </a:solidFill>
              </a:ln>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685800" indent="-685800">
                  <a:lnSpc>
                    <a:spcPct val="100000"/>
                  </a:lnSpc>
                  <a:spcBef>
                    <a:spcPts val="600"/>
                  </a:spcBef>
                  <a:buNone/>
                </a:pPr>
                <a:r>
                  <a:rPr lang="en-US" sz="1200" kern="0" dirty="0"/>
                  <a:t>	The </a:t>
                </a:r>
                <a:r>
                  <a:rPr lang="en-US" sz="1200" b="1" kern="0" dirty="0"/>
                  <a:t>Drive Identity</a:t>
                </a:r>
                <a:r>
                  <a:rPr lang="en-US" sz="1200" kern="0" dirty="0"/>
                  <a:t> screen provides quick and convenient access to the Control Unit and Power Module part numbers as well as version numbers. This can be most beneficial in installations where access to the hardware labels is not possible.</a:t>
                </a:r>
              </a:p>
            </p:txBody>
          </p:sp>
          <p:pic>
            <p:nvPicPr>
              <p:cNvPr id="1028" name="Picture 4" descr="D:\Users\dyerta\Images\Information symb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5882" y="2378217"/>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8" name="Content Placeholder 2"/>
          <p:cNvSpPr txBox="1">
            <a:spLocks/>
          </p:cNvSpPr>
          <p:nvPr/>
        </p:nvSpPr>
        <p:spPr>
          <a:xfrm>
            <a:off x="365321" y="5899523"/>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4129550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Add new device</a:t>
            </a:r>
          </a:p>
        </p:txBody>
      </p:sp>
      <p:pic>
        <p:nvPicPr>
          <p:cNvPr id="5123" name="Picture 3"/>
          <p:cNvPicPr>
            <a:picLocks noChangeAspect="1" noChangeArrowheads="1"/>
          </p:cNvPicPr>
          <p:nvPr/>
        </p:nvPicPr>
        <p:blipFill>
          <a:blip r:embed="rId2" cstate="print"/>
          <a:srcRect/>
          <a:stretch>
            <a:fillRect/>
          </a:stretch>
        </p:blipFill>
        <p:spPr bwMode="auto">
          <a:xfrm>
            <a:off x="1369458" y="2011141"/>
            <a:ext cx="6400800" cy="3985117"/>
          </a:xfrm>
          <a:prstGeom prst="rect">
            <a:avLst/>
          </a:prstGeom>
          <a:noFill/>
          <a:ln w="9525">
            <a:noFill/>
            <a:miter lim="800000"/>
            <a:headEnd/>
            <a:tailEnd/>
          </a:ln>
          <a:effectLst/>
        </p:spPr>
      </p:pic>
      <p:sp>
        <p:nvSpPr>
          <p:cNvPr id="5" name="Content Placeholder 2"/>
          <p:cNvSpPr txBox="1">
            <a:spLocks/>
          </p:cNvSpPr>
          <p:nvPr/>
        </p:nvSpPr>
        <p:spPr>
          <a:xfrm>
            <a:off x="2509791" y="1458681"/>
            <a:ext cx="4114800" cy="295466"/>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Click on </a:t>
            </a:r>
            <a:r>
              <a:rPr lang="en-US" sz="1200" b="1" kern="0" dirty="0"/>
              <a:t>Add new device </a:t>
            </a:r>
            <a:r>
              <a:rPr lang="en-US" sz="1200" kern="0" dirty="0"/>
              <a:t>then continue to the next page.</a:t>
            </a:r>
            <a:endParaRPr lang="en-US" sz="1200" b="1" kern="0" dirty="0"/>
          </a:p>
        </p:txBody>
      </p:sp>
      <p:sp>
        <p:nvSpPr>
          <p:cNvPr id="6" name="Oval 5"/>
          <p:cNvSpPr/>
          <p:nvPr/>
        </p:nvSpPr>
        <p:spPr bwMode="auto">
          <a:xfrm>
            <a:off x="2646123" y="2961486"/>
            <a:ext cx="1005840" cy="18288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2386913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187" y="1823360"/>
            <a:ext cx="4644684" cy="457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Startdrive</a:t>
            </a:r>
            <a:br>
              <a:rPr lang="en-US" dirty="0"/>
            </a:br>
            <a:r>
              <a:rPr lang="en-US" dirty="0"/>
              <a:t>Add new device – Select drive CU</a:t>
            </a:r>
          </a:p>
        </p:txBody>
      </p:sp>
      <p:sp>
        <p:nvSpPr>
          <p:cNvPr id="4" name="Oval 3"/>
          <p:cNvSpPr/>
          <p:nvPr/>
        </p:nvSpPr>
        <p:spPr bwMode="auto">
          <a:xfrm>
            <a:off x="2089452" y="3265274"/>
            <a:ext cx="731520" cy="64008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5" name="Content Placeholder 2"/>
          <p:cNvSpPr txBox="1">
            <a:spLocks/>
          </p:cNvSpPr>
          <p:nvPr/>
        </p:nvSpPr>
        <p:spPr>
          <a:xfrm>
            <a:off x="1138748" y="1463948"/>
            <a:ext cx="6858000" cy="279757"/>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Click on the </a:t>
            </a:r>
            <a:r>
              <a:rPr lang="en-US" sz="1200" b="1" kern="0" dirty="0"/>
              <a:t>Drives</a:t>
            </a:r>
            <a:r>
              <a:rPr lang="en-US" sz="1200" kern="0" dirty="0"/>
              <a:t> icon to ensure that Drives are in the device list then continue to the next page.</a:t>
            </a:r>
            <a:endParaRPr lang="en-US" sz="1200" b="1" kern="0" dirty="0"/>
          </a:p>
        </p:txBody>
      </p:sp>
    </p:spTree>
    <p:extLst>
      <p:ext uri="{BB962C8B-B14F-4D97-AF65-F5344CB8AC3E}">
        <p14:creationId xmlns:p14="http://schemas.microsoft.com/office/powerpoint/2010/main" val="4145919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872" y="2560340"/>
            <a:ext cx="3406261" cy="2285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Startdrive</a:t>
            </a:r>
            <a:br>
              <a:rPr lang="en-US" dirty="0"/>
            </a:br>
            <a:r>
              <a:rPr lang="en-US" dirty="0"/>
              <a:t>Add new device – Select drive CU</a:t>
            </a:r>
          </a:p>
        </p:txBody>
      </p:sp>
      <p:sp>
        <p:nvSpPr>
          <p:cNvPr id="4" name="Content Placeholder 2"/>
          <p:cNvSpPr txBox="1">
            <a:spLocks/>
          </p:cNvSpPr>
          <p:nvPr/>
        </p:nvSpPr>
        <p:spPr>
          <a:xfrm>
            <a:off x="638533" y="1553221"/>
            <a:ext cx="3657600" cy="829971"/>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Next you need to select the drive control unit (CU).</a:t>
            </a:r>
          </a:p>
          <a:p>
            <a:pPr marL="174625" indent="-174625">
              <a:buNone/>
            </a:pPr>
            <a:r>
              <a:rPr lang="en-US" sz="1200" kern="0" dirty="0"/>
              <a:t>1. Open the </a:t>
            </a:r>
            <a:r>
              <a:rPr lang="en-US" sz="1200" b="1" kern="0" dirty="0"/>
              <a:t>SINAMICS G120</a:t>
            </a:r>
            <a:r>
              <a:rPr lang="en-US" sz="1200" kern="0" dirty="0"/>
              <a:t> folder by clicking on the </a:t>
            </a:r>
            <a:r>
              <a:rPr lang="en-US" sz="1200" u="sng" kern="0" dirty="0"/>
              <a:t>black arrow</a:t>
            </a:r>
            <a:r>
              <a:rPr lang="en-US" sz="1200" kern="0" dirty="0"/>
              <a:t> to the left of the folder icon.</a:t>
            </a:r>
          </a:p>
        </p:txBody>
      </p:sp>
      <p:sp>
        <p:nvSpPr>
          <p:cNvPr id="5" name="Content Placeholder 2"/>
          <p:cNvSpPr txBox="1">
            <a:spLocks/>
          </p:cNvSpPr>
          <p:nvPr/>
        </p:nvSpPr>
        <p:spPr>
          <a:xfrm>
            <a:off x="5785695" y="1884594"/>
            <a:ext cx="2194560" cy="498598"/>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4625" indent="-174625">
              <a:buNone/>
            </a:pPr>
            <a:r>
              <a:rPr lang="en-US" sz="1200" kern="0" dirty="0"/>
              <a:t>2. In the same manner, open the </a:t>
            </a:r>
            <a:r>
              <a:rPr lang="en-US" sz="1200" b="1" kern="0" dirty="0"/>
              <a:t>Control units </a:t>
            </a:r>
            <a:r>
              <a:rPr lang="en-US" sz="1200" kern="0" dirty="0"/>
              <a:t>folder.</a:t>
            </a:r>
          </a:p>
        </p:txBody>
      </p:sp>
      <p:sp>
        <p:nvSpPr>
          <p:cNvPr id="8" name="Content Placeholder 2"/>
          <p:cNvSpPr txBox="1">
            <a:spLocks/>
          </p:cNvSpPr>
          <p:nvPr/>
        </p:nvSpPr>
        <p:spPr>
          <a:xfrm>
            <a:off x="590965" y="5256853"/>
            <a:ext cx="7955280" cy="626838"/>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Remember this method of opening the hardware folders, you’ll do this again later to select the power module (PM).</a:t>
            </a:r>
          </a:p>
          <a:p>
            <a:pPr>
              <a:buNone/>
            </a:pPr>
            <a:r>
              <a:rPr lang="en-US" sz="1200" kern="0" dirty="0"/>
              <a:t>Continue to the next page.</a:t>
            </a:r>
          </a:p>
        </p:txBody>
      </p:sp>
      <p:cxnSp>
        <p:nvCxnSpPr>
          <p:cNvPr id="6" name="Straight Arrow Connector 5"/>
          <p:cNvCxnSpPr/>
          <p:nvPr/>
        </p:nvCxnSpPr>
        <p:spPr bwMode="auto">
          <a:xfrm>
            <a:off x="870852" y="3341916"/>
            <a:ext cx="640080" cy="138249"/>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275" y="2560339"/>
            <a:ext cx="3013758" cy="2199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bwMode="auto">
          <a:xfrm>
            <a:off x="5538668" y="3481252"/>
            <a:ext cx="744901" cy="222078"/>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827995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 (IOP)</a:t>
            </a:r>
            <a:br>
              <a:rPr lang="en-US" dirty="0"/>
            </a:br>
            <a:r>
              <a:rPr lang="en-US" dirty="0"/>
              <a:t>Features</a:t>
            </a:r>
          </a:p>
        </p:txBody>
      </p:sp>
      <p:sp>
        <p:nvSpPr>
          <p:cNvPr id="3" name="Content Placeholder 2"/>
          <p:cNvSpPr>
            <a:spLocks noGrp="1"/>
          </p:cNvSpPr>
          <p:nvPr>
            <p:ph idx="1"/>
          </p:nvPr>
        </p:nvSpPr>
        <p:spPr>
          <a:xfrm>
            <a:off x="914400" y="1554480"/>
            <a:ext cx="3657600" cy="3179332"/>
          </a:xfrm>
          <a:solidFill>
            <a:srgbClr val="D7D7CD"/>
          </a:solidFill>
          <a:ln w="19050">
            <a:solidFill>
              <a:schemeClr val="accent1"/>
            </a:solidFill>
          </a:ln>
          <a:effectLst>
            <a:innerShdw blurRad="114300">
              <a:prstClr val="black"/>
            </a:innerShdw>
          </a:effectLst>
        </p:spPr>
        <p:txBody>
          <a:bodyPr lIns="91440" tIns="91440" rIns="91440" bIns="91440">
            <a:spAutoFit/>
          </a:bodyPr>
          <a:lstStyle/>
          <a:p>
            <a:pPr marL="285750" indent="-285750">
              <a:spcBef>
                <a:spcPct val="20000"/>
              </a:spcBef>
              <a:buClrTx/>
              <a:buSzPct val="100000"/>
              <a:buFont typeface="Arial" panose="020B0604020202020204" pitchFamily="34" charset="0"/>
              <a:buChar char="•"/>
            </a:pPr>
            <a:r>
              <a:rPr lang="en-US" sz="1400" dirty="0"/>
              <a:t>Structured menus</a:t>
            </a:r>
          </a:p>
          <a:p>
            <a:pPr marL="285750" indent="-285750">
              <a:spcBef>
                <a:spcPct val="20000"/>
              </a:spcBef>
              <a:buClrTx/>
              <a:buSzPct val="100000"/>
              <a:buFont typeface="Arial" panose="020B0604020202020204" pitchFamily="34" charset="0"/>
              <a:buChar char="•"/>
            </a:pPr>
            <a:r>
              <a:rPr lang="en-US" sz="1400" dirty="0"/>
              <a:t>Commissioning wizards</a:t>
            </a:r>
          </a:p>
          <a:p>
            <a:pPr marL="285750" indent="-285750">
              <a:spcBef>
                <a:spcPct val="20000"/>
              </a:spcBef>
              <a:buClrTx/>
              <a:buSzPct val="100000"/>
              <a:buFont typeface="Arial" panose="020B0604020202020204" pitchFamily="34" charset="0"/>
              <a:buChar char="•"/>
            </a:pPr>
            <a:r>
              <a:rPr lang="en-US" sz="1400" dirty="0"/>
              <a:t>Plain text display</a:t>
            </a:r>
          </a:p>
          <a:p>
            <a:pPr marL="285750" indent="-285750">
              <a:spcBef>
                <a:spcPct val="20000"/>
              </a:spcBef>
              <a:buClrTx/>
              <a:buSzPct val="100000"/>
              <a:buFont typeface="Arial" panose="020B0604020202020204" pitchFamily="34" charset="0"/>
              <a:buChar char="•"/>
            </a:pPr>
            <a:r>
              <a:rPr lang="en-US" sz="1400" dirty="0"/>
              <a:t>Hand/Auto button for manual control</a:t>
            </a:r>
          </a:p>
          <a:p>
            <a:pPr marL="285750" indent="-285750">
              <a:spcBef>
                <a:spcPct val="20000"/>
              </a:spcBef>
              <a:buClrTx/>
              <a:buSzPct val="100000"/>
              <a:buFont typeface="Arial" panose="020B0604020202020204" pitchFamily="34" charset="0"/>
              <a:buChar char="•"/>
            </a:pPr>
            <a:r>
              <a:rPr lang="en-US" sz="1400" dirty="0"/>
              <a:t>Help text for faults and alarms</a:t>
            </a:r>
          </a:p>
          <a:p>
            <a:pPr marL="285750" indent="-285750">
              <a:spcBef>
                <a:spcPct val="20000"/>
              </a:spcBef>
              <a:buClrTx/>
              <a:buSzPct val="100000"/>
              <a:buFont typeface="Arial" panose="020B0604020202020204" pitchFamily="34" charset="0"/>
              <a:buChar char="•"/>
            </a:pPr>
            <a:r>
              <a:rPr lang="en-US" sz="1400" dirty="0"/>
              <a:t>Graphical or numerical display with two process values and units</a:t>
            </a:r>
          </a:p>
          <a:p>
            <a:pPr marL="285750" indent="-285750">
              <a:spcBef>
                <a:spcPct val="20000"/>
              </a:spcBef>
              <a:buClrTx/>
              <a:buSzPct val="100000"/>
              <a:buFont typeface="Arial" panose="020B0604020202020204" pitchFamily="34" charset="0"/>
              <a:buChar char="•"/>
            </a:pPr>
            <a:r>
              <a:rPr lang="en-US" sz="1400" dirty="0"/>
              <a:t>Cloning</a:t>
            </a:r>
          </a:p>
          <a:p>
            <a:pPr marL="285750" indent="-285750">
              <a:spcBef>
                <a:spcPct val="20000"/>
              </a:spcBef>
              <a:buClrTx/>
              <a:buSzPct val="100000"/>
              <a:buFont typeface="Arial" panose="020B0604020202020204" pitchFamily="34" charset="0"/>
              <a:buChar char="•"/>
            </a:pPr>
            <a:r>
              <a:rPr lang="en-US" sz="1400" dirty="0"/>
              <a:t>Storage of 16 parameter sets</a:t>
            </a:r>
          </a:p>
          <a:p>
            <a:pPr marL="285750" indent="-285750">
              <a:spcBef>
                <a:spcPct val="20000"/>
              </a:spcBef>
              <a:buClrTx/>
              <a:buSzPct val="100000"/>
              <a:buFont typeface="Arial" panose="020B0604020202020204" pitchFamily="34" charset="0"/>
              <a:buChar char="•"/>
            </a:pPr>
            <a:r>
              <a:rPr lang="en-US" sz="1400" dirty="0"/>
              <a:t>IP54/UL type 12 with door mounting kit</a:t>
            </a:r>
          </a:p>
          <a:p>
            <a:pPr marL="285750" indent="-285750">
              <a:spcBef>
                <a:spcPct val="20000"/>
              </a:spcBef>
              <a:buClrTx/>
              <a:buSzPct val="100000"/>
              <a:buFont typeface="Arial" panose="020B0604020202020204" pitchFamily="34" charset="0"/>
              <a:buChar char="•"/>
            </a:pPr>
            <a:r>
              <a:rPr lang="en-US" sz="1400" dirty="0"/>
              <a:t>USB interface for updating firmware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9845" y="1518717"/>
            <a:ext cx="2665018" cy="3977640"/>
          </a:xfrm>
          <a:prstGeom prst="rect">
            <a:avLst/>
          </a:prstGeom>
        </p:spPr>
      </p:pic>
    </p:spTree>
    <p:extLst>
      <p:ext uri="{BB962C8B-B14F-4D97-AF65-F5344CB8AC3E}">
        <p14:creationId xmlns:p14="http://schemas.microsoft.com/office/powerpoint/2010/main" val="33631529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Add new device – Select drive CU</a:t>
            </a:r>
          </a:p>
        </p:txBody>
      </p:sp>
      <p:sp>
        <p:nvSpPr>
          <p:cNvPr id="3" name="Content Placeholder 2"/>
          <p:cNvSpPr txBox="1">
            <a:spLocks/>
          </p:cNvSpPr>
          <p:nvPr/>
        </p:nvSpPr>
        <p:spPr>
          <a:xfrm>
            <a:off x="2230895" y="1318802"/>
            <a:ext cx="4846320" cy="279757"/>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Now your screen should look just like this. Continue to the next page.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666" y="1678758"/>
            <a:ext cx="4759580" cy="4651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bwMode="auto">
          <a:xfrm flipV="1">
            <a:off x="2872154" y="3493294"/>
            <a:ext cx="1056909" cy="51109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1480715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97553" y="1464485"/>
            <a:ext cx="5016678" cy="44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Startdrive</a:t>
            </a:r>
            <a:br>
              <a:rPr lang="en-US" dirty="0"/>
            </a:br>
            <a:r>
              <a:rPr lang="en-US" dirty="0"/>
              <a:t>Add new device – Select drive CU</a:t>
            </a:r>
          </a:p>
        </p:txBody>
      </p:sp>
      <p:sp>
        <p:nvSpPr>
          <p:cNvPr id="5" name="Content Placeholder 2"/>
          <p:cNvSpPr txBox="1">
            <a:spLocks/>
          </p:cNvSpPr>
          <p:nvPr/>
        </p:nvSpPr>
        <p:spPr>
          <a:xfrm>
            <a:off x="363880" y="1464485"/>
            <a:ext cx="3383280" cy="1898981"/>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1. Select the CU240E-2 PN as shown below. </a:t>
            </a:r>
          </a:p>
          <a:p>
            <a:pPr>
              <a:buNone/>
            </a:pPr>
            <a:r>
              <a:rPr lang="en-US" sz="1200" kern="0" dirty="0"/>
              <a:t>2. Confirm that </a:t>
            </a:r>
            <a:r>
              <a:rPr lang="en-US" sz="1200" kern="0" dirty="0" smtClean="0"/>
              <a:t>4.7.3 </a:t>
            </a:r>
            <a:r>
              <a:rPr lang="en-US" sz="1200" kern="0" dirty="0"/>
              <a:t>is selected for the Version.</a:t>
            </a:r>
          </a:p>
          <a:p>
            <a:pPr>
              <a:buNone/>
            </a:pPr>
            <a:r>
              <a:rPr lang="en-US" sz="1200" kern="0" dirty="0"/>
              <a:t>Notice the </a:t>
            </a:r>
            <a:r>
              <a:rPr lang="en-US" sz="1200" u="sng" kern="0" dirty="0"/>
              <a:t>Order</a:t>
            </a:r>
            <a:r>
              <a:rPr lang="en-US" sz="1200" kern="0" dirty="0"/>
              <a:t> number. It should match the </a:t>
            </a:r>
            <a:r>
              <a:rPr lang="en-US" sz="1200" b="1" kern="0" dirty="0"/>
              <a:t>CU MLFB</a:t>
            </a:r>
            <a:r>
              <a:rPr lang="en-US" sz="1200" kern="0" dirty="0"/>
              <a:t> shown in the IOP Drive Identity screen.</a:t>
            </a:r>
          </a:p>
          <a:p>
            <a:pPr>
              <a:buNone/>
            </a:pPr>
            <a:r>
              <a:rPr lang="en-US" sz="1200" kern="0" dirty="0"/>
              <a:t>3. Press Add</a:t>
            </a:r>
          </a:p>
        </p:txBody>
      </p:sp>
      <p:grpSp>
        <p:nvGrpSpPr>
          <p:cNvPr id="14" name="Group 13"/>
          <p:cNvGrpSpPr/>
          <p:nvPr/>
        </p:nvGrpSpPr>
        <p:grpSpPr>
          <a:xfrm>
            <a:off x="6160956" y="2731501"/>
            <a:ext cx="289905" cy="469971"/>
            <a:chOff x="6267636" y="2388601"/>
            <a:chExt cx="289905" cy="469971"/>
          </a:xfrm>
        </p:grpSpPr>
        <p:cxnSp>
          <p:nvCxnSpPr>
            <p:cNvPr id="7" name="Straight Arrow Connector 6"/>
            <p:cNvCxnSpPr/>
            <p:nvPr/>
          </p:nvCxnSpPr>
          <p:spPr bwMode="auto">
            <a:xfrm rot="8040000">
              <a:off x="6084756" y="2675692"/>
              <a:ext cx="365760" cy="0"/>
            </a:xfrm>
            <a:prstGeom prst="straightConnector1">
              <a:avLst/>
            </a:prstGeom>
            <a:solidFill>
              <a:schemeClr val="tx2"/>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 name="TextBox 2"/>
            <p:cNvSpPr txBox="1"/>
            <p:nvPr/>
          </p:nvSpPr>
          <p:spPr>
            <a:xfrm>
              <a:off x="6394676" y="2388601"/>
              <a:ext cx="162865" cy="248466"/>
            </a:xfrm>
            <a:prstGeom prst="rect">
              <a:avLst/>
            </a:prstGeom>
            <a:noFill/>
            <a:ln w="19050">
              <a:solidFill>
                <a:srgbClr val="FF0000"/>
              </a:solidFill>
            </a:ln>
          </p:spPr>
          <p:txBody>
            <a:bodyPr wrap="none" lIns="45720" tIns="45720" rIns="45720" bIns="45720" rtlCol="0">
              <a:spAutoFit/>
            </a:bodyPr>
            <a:lstStyle/>
            <a:p>
              <a:pPr>
                <a:lnSpc>
                  <a:spcPct val="110000"/>
                </a:lnSpc>
                <a:spcBef>
                  <a:spcPts val="0"/>
                </a:spcBef>
              </a:pPr>
              <a:r>
                <a:rPr lang="en-US" sz="1000" dirty="0">
                  <a:solidFill>
                    <a:srgbClr val="FF0000"/>
                  </a:solidFill>
                </a:rPr>
                <a:t>1</a:t>
              </a:r>
            </a:p>
          </p:txBody>
        </p:sp>
      </p:grpSp>
      <p:grpSp>
        <p:nvGrpSpPr>
          <p:cNvPr id="6" name="Group 5"/>
          <p:cNvGrpSpPr/>
          <p:nvPr/>
        </p:nvGrpSpPr>
        <p:grpSpPr>
          <a:xfrm>
            <a:off x="7622391" y="5064877"/>
            <a:ext cx="162865" cy="614226"/>
            <a:chOff x="8536791" y="5042017"/>
            <a:chExt cx="162865" cy="614226"/>
          </a:xfrm>
        </p:grpSpPr>
        <p:cxnSp>
          <p:nvCxnSpPr>
            <p:cNvPr id="9" name="Straight Arrow Connector 8"/>
            <p:cNvCxnSpPr/>
            <p:nvPr/>
          </p:nvCxnSpPr>
          <p:spPr bwMode="auto">
            <a:xfrm rot="5400000">
              <a:off x="8435343" y="5473363"/>
              <a:ext cx="365760" cy="0"/>
            </a:xfrm>
            <a:prstGeom prst="straightConnector1">
              <a:avLst/>
            </a:prstGeom>
            <a:solidFill>
              <a:schemeClr val="tx2"/>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1" name="TextBox 10"/>
            <p:cNvSpPr txBox="1"/>
            <p:nvPr/>
          </p:nvSpPr>
          <p:spPr>
            <a:xfrm>
              <a:off x="8536791" y="5042017"/>
              <a:ext cx="162865" cy="248466"/>
            </a:xfrm>
            <a:prstGeom prst="rect">
              <a:avLst/>
            </a:prstGeom>
            <a:noFill/>
            <a:ln w="19050">
              <a:solidFill>
                <a:srgbClr val="FF0000"/>
              </a:solidFill>
            </a:ln>
          </p:spPr>
          <p:txBody>
            <a:bodyPr wrap="none" lIns="45720" tIns="45720" rIns="45720" bIns="45720" rtlCol="0">
              <a:spAutoFit/>
            </a:bodyPr>
            <a:lstStyle/>
            <a:p>
              <a:pPr>
                <a:lnSpc>
                  <a:spcPct val="110000"/>
                </a:lnSpc>
                <a:spcBef>
                  <a:spcPts val="0"/>
                </a:spcBef>
              </a:pPr>
              <a:r>
                <a:rPr lang="en-US" sz="1000" dirty="0">
                  <a:solidFill>
                    <a:srgbClr val="FF0000"/>
                  </a:solidFill>
                </a:rPr>
                <a:t>3</a:t>
              </a:r>
            </a:p>
          </p:txBody>
        </p:sp>
      </p:grpSp>
      <p:sp>
        <p:nvSpPr>
          <p:cNvPr id="12" name="Content Placeholder 2"/>
          <p:cNvSpPr txBox="1">
            <a:spLocks/>
          </p:cNvSpPr>
          <p:nvPr/>
        </p:nvSpPr>
        <p:spPr>
          <a:xfrm>
            <a:off x="365321" y="5899523"/>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grpSp>
        <p:nvGrpSpPr>
          <p:cNvPr id="4" name="Group 3"/>
          <p:cNvGrpSpPr/>
          <p:nvPr/>
        </p:nvGrpSpPr>
        <p:grpSpPr>
          <a:xfrm>
            <a:off x="7079604" y="3252439"/>
            <a:ext cx="1828800" cy="494959"/>
            <a:chOff x="7079604" y="2940019"/>
            <a:chExt cx="1828800" cy="494959"/>
          </a:xfrm>
        </p:grpSpPr>
        <p:cxnSp>
          <p:nvCxnSpPr>
            <p:cNvPr id="8" name="Straight Arrow Connector 7"/>
            <p:cNvCxnSpPr/>
            <p:nvPr/>
          </p:nvCxnSpPr>
          <p:spPr bwMode="auto">
            <a:xfrm rot="11880000">
              <a:off x="8294556" y="3188376"/>
              <a:ext cx="365760" cy="0"/>
            </a:xfrm>
            <a:prstGeom prst="straightConnector1">
              <a:avLst/>
            </a:prstGeom>
            <a:solidFill>
              <a:schemeClr val="tx2"/>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0" name="TextBox 9"/>
            <p:cNvSpPr txBox="1"/>
            <p:nvPr/>
          </p:nvSpPr>
          <p:spPr>
            <a:xfrm>
              <a:off x="8651366" y="3186512"/>
              <a:ext cx="162865" cy="248466"/>
            </a:xfrm>
            <a:prstGeom prst="rect">
              <a:avLst/>
            </a:prstGeom>
            <a:noFill/>
            <a:ln w="19050">
              <a:solidFill>
                <a:srgbClr val="FF0000"/>
              </a:solidFill>
            </a:ln>
          </p:spPr>
          <p:txBody>
            <a:bodyPr wrap="none" lIns="45720" tIns="45720" rIns="45720" bIns="45720" rtlCol="0">
              <a:spAutoFit/>
            </a:bodyPr>
            <a:lstStyle/>
            <a:p>
              <a:pPr>
                <a:lnSpc>
                  <a:spcPct val="110000"/>
                </a:lnSpc>
                <a:spcBef>
                  <a:spcPts val="0"/>
                </a:spcBef>
              </a:pPr>
              <a:r>
                <a:rPr lang="en-US" sz="1000" dirty="0">
                  <a:solidFill>
                    <a:srgbClr val="FF0000"/>
                  </a:solidFill>
                </a:rPr>
                <a:t>2</a:t>
              </a:r>
            </a:p>
          </p:txBody>
        </p:sp>
        <p:sp>
          <p:nvSpPr>
            <p:cNvPr id="13" name="Oval 12"/>
            <p:cNvSpPr/>
            <p:nvPr/>
          </p:nvSpPr>
          <p:spPr bwMode="auto">
            <a:xfrm>
              <a:off x="7079604" y="2940019"/>
              <a:ext cx="1828800" cy="18288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grpSp>
    </p:spTree>
    <p:extLst>
      <p:ext uri="{BB962C8B-B14F-4D97-AF65-F5344CB8AC3E}">
        <p14:creationId xmlns:p14="http://schemas.microsoft.com/office/powerpoint/2010/main" val="3371748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Project view</a:t>
            </a:r>
          </a:p>
        </p:txBody>
      </p:sp>
      <p:sp>
        <p:nvSpPr>
          <p:cNvPr id="4" name="Content Placeholder 2"/>
          <p:cNvSpPr txBox="1">
            <a:spLocks/>
          </p:cNvSpPr>
          <p:nvPr/>
        </p:nvSpPr>
        <p:spPr>
          <a:xfrm>
            <a:off x="911930" y="1367651"/>
            <a:ext cx="7315200" cy="480131"/>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Now your screen looks like this with the control unit installed. You’ll select the power module in a moment.</a:t>
            </a:r>
          </a:p>
          <a:p>
            <a:pPr>
              <a:lnSpc>
                <a:spcPct val="100000"/>
              </a:lnSpc>
              <a:spcBef>
                <a:spcPts val="0"/>
              </a:spcBef>
              <a:buNone/>
            </a:pPr>
            <a:r>
              <a:rPr lang="en-US" sz="1200" kern="0" dirty="0"/>
              <a:t>Continue to the next page.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169" y="1940232"/>
            <a:ext cx="8040838" cy="4253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453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Project view – Project tree</a:t>
            </a:r>
          </a:p>
        </p:txBody>
      </p:sp>
      <p:sp>
        <p:nvSpPr>
          <p:cNvPr id="4" name="Content Placeholder 2"/>
          <p:cNvSpPr txBox="1">
            <a:spLocks/>
          </p:cNvSpPr>
          <p:nvPr/>
        </p:nvSpPr>
        <p:spPr>
          <a:xfrm>
            <a:off x="3027214" y="1463040"/>
            <a:ext cx="5852160" cy="62683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Before you complete the configuration, take a moment to get familiar with the layout.</a:t>
            </a:r>
          </a:p>
          <a:p>
            <a:pPr>
              <a:buNone/>
            </a:pPr>
            <a:r>
              <a:rPr lang="en-US" sz="1200" kern="0" dirty="0"/>
              <a:t>This slide and the next two are information only, no steps to be performed. </a:t>
            </a:r>
          </a:p>
        </p:txBody>
      </p:sp>
      <p:sp>
        <p:nvSpPr>
          <p:cNvPr id="5" name="Content Placeholder 2"/>
          <p:cNvSpPr txBox="1">
            <a:spLocks/>
          </p:cNvSpPr>
          <p:nvPr/>
        </p:nvSpPr>
        <p:spPr>
          <a:xfrm>
            <a:off x="3027214" y="2356098"/>
            <a:ext cx="5852160" cy="1236236"/>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left column is the Project Tree. It contains the devices and their components. In this case there is only one device … the drive. Its components or submenus are the Device configuration, Parameter, Commissioning, Diagnostics and Traces. You’ll be looking at some of these later to see what items they contain.</a:t>
            </a:r>
          </a:p>
          <a:p>
            <a:pPr>
              <a:buNone/>
            </a:pPr>
            <a:r>
              <a:rPr lang="en-US" sz="1200" kern="0" dirty="0"/>
              <a:t>The Project Tree also contains a menu for configuring the online access.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72" y="1359874"/>
            <a:ext cx="1830265" cy="481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9820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Project view – Hardware catalog</a:t>
            </a:r>
          </a:p>
        </p:txBody>
      </p:sp>
      <p:pic>
        <p:nvPicPr>
          <p:cNvPr id="12290" name="Picture 2"/>
          <p:cNvPicPr>
            <a:picLocks noChangeAspect="1" noChangeArrowheads="1"/>
          </p:cNvPicPr>
          <p:nvPr/>
        </p:nvPicPr>
        <p:blipFill>
          <a:blip r:embed="rId2" cstate="print"/>
          <a:srcRect/>
          <a:stretch>
            <a:fillRect/>
          </a:stretch>
        </p:blipFill>
        <p:spPr bwMode="auto">
          <a:xfrm>
            <a:off x="5303520" y="1463040"/>
            <a:ext cx="2774950" cy="4864100"/>
          </a:xfrm>
          <a:prstGeom prst="rect">
            <a:avLst/>
          </a:prstGeom>
          <a:noFill/>
          <a:ln w="9525">
            <a:noFill/>
            <a:miter lim="800000"/>
            <a:headEnd/>
            <a:tailEnd/>
          </a:ln>
          <a:effectLst/>
        </p:spPr>
      </p:pic>
      <p:sp>
        <p:nvSpPr>
          <p:cNvPr id="5" name="Content Placeholder 2"/>
          <p:cNvSpPr txBox="1">
            <a:spLocks/>
          </p:cNvSpPr>
          <p:nvPr/>
        </p:nvSpPr>
        <p:spPr>
          <a:xfrm>
            <a:off x="458173" y="1463386"/>
            <a:ext cx="4572000" cy="686022"/>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right column contains the hardware catalog. Since you’re working with a G120 drive, the only hardware to choose from are the Control units and Power modules.</a:t>
            </a:r>
          </a:p>
        </p:txBody>
      </p:sp>
    </p:spTree>
    <p:extLst>
      <p:ext uri="{BB962C8B-B14F-4D97-AF65-F5344CB8AC3E}">
        <p14:creationId xmlns:p14="http://schemas.microsoft.com/office/powerpoint/2010/main" val="950013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Add new device – Select drive PM</a:t>
            </a:r>
          </a:p>
        </p:txBody>
      </p:sp>
      <p:pic>
        <p:nvPicPr>
          <p:cNvPr id="2051" name="Picture 3"/>
          <p:cNvPicPr>
            <a:picLocks noChangeAspect="1" noChangeArrowheads="1"/>
          </p:cNvPicPr>
          <p:nvPr/>
        </p:nvPicPr>
        <p:blipFill>
          <a:blip r:embed="rId2" cstate="print"/>
          <a:srcRect/>
          <a:stretch>
            <a:fillRect/>
          </a:stretch>
        </p:blipFill>
        <p:spPr bwMode="auto">
          <a:xfrm>
            <a:off x="3431875" y="2561913"/>
            <a:ext cx="2286000" cy="3714750"/>
          </a:xfrm>
          <a:prstGeom prst="rect">
            <a:avLst/>
          </a:prstGeom>
          <a:noFill/>
          <a:ln w="9525">
            <a:noFill/>
            <a:miter lim="800000"/>
            <a:headEnd/>
            <a:tailEnd/>
          </a:ln>
          <a:effectLst/>
        </p:spPr>
      </p:pic>
      <p:pic>
        <p:nvPicPr>
          <p:cNvPr id="2053" name="Picture 5"/>
          <p:cNvPicPr>
            <a:picLocks noChangeAspect="1" noChangeArrowheads="1"/>
          </p:cNvPicPr>
          <p:nvPr/>
        </p:nvPicPr>
        <p:blipFill>
          <a:blip r:embed="rId3" cstate="print"/>
          <a:srcRect/>
          <a:stretch>
            <a:fillRect/>
          </a:stretch>
        </p:blipFill>
        <p:spPr bwMode="auto">
          <a:xfrm>
            <a:off x="568051" y="2986496"/>
            <a:ext cx="2286000" cy="2427403"/>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cstate="print"/>
          <a:srcRect/>
          <a:stretch>
            <a:fillRect/>
          </a:stretch>
        </p:blipFill>
        <p:spPr bwMode="auto">
          <a:xfrm>
            <a:off x="6063970" y="2816255"/>
            <a:ext cx="2743200" cy="3081407"/>
          </a:xfrm>
          <a:prstGeom prst="rect">
            <a:avLst/>
          </a:prstGeom>
          <a:noFill/>
          <a:ln w="9525">
            <a:noFill/>
            <a:miter lim="800000"/>
            <a:headEnd/>
            <a:tailEnd/>
          </a:ln>
          <a:effectLst/>
        </p:spPr>
      </p:pic>
      <p:sp>
        <p:nvSpPr>
          <p:cNvPr id="6" name="Content Placeholder 2"/>
          <p:cNvSpPr txBox="1">
            <a:spLocks/>
          </p:cNvSpPr>
          <p:nvPr/>
        </p:nvSpPr>
        <p:spPr>
          <a:xfrm>
            <a:off x="2008721" y="1370437"/>
            <a:ext cx="5120640" cy="62683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Do you remember how you opened the folders to select the control unit?</a:t>
            </a:r>
          </a:p>
          <a:p>
            <a:pPr>
              <a:buNone/>
            </a:pPr>
            <a:r>
              <a:rPr lang="en-US" sz="1200" kern="0" dirty="0"/>
              <a:t>Now it’s time to select the power module (PM).</a:t>
            </a:r>
          </a:p>
        </p:txBody>
      </p:sp>
      <p:sp>
        <p:nvSpPr>
          <p:cNvPr id="7" name="Content Placeholder 2"/>
          <p:cNvSpPr txBox="1">
            <a:spLocks/>
          </p:cNvSpPr>
          <p:nvPr/>
        </p:nvSpPr>
        <p:spPr>
          <a:xfrm>
            <a:off x="522970" y="2194560"/>
            <a:ext cx="2377440" cy="498598"/>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4625" indent="-174625">
              <a:buNone/>
            </a:pPr>
            <a:r>
              <a:rPr lang="en-US" sz="1200" kern="0" dirty="0"/>
              <a:t>1. In the Hardware catalog open the </a:t>
            </a:r>
            <a:r>
              <a:rPr lang="en-US" sz="1200" b="1" kern="0" dirty="0"/>
              <a:t>Power units</a:t>
            </a:r>
            <a:r>
              <a:rPr lang="en-US" sz="1200" kern="0" dirty="0"/>
              <a:t> folder.</a:t>
            </a:r>
          </a:p>
        </p:txBody>
      </p:sp>
      <p:sp>
        <p:nvSpPr>
          <p:cNvPr id="8" name="Content Placeholder 2"/>
          <p:cNvSpPr txBox="1">
            <a:spLocks/>
          </p:cNvSpPr>
          <p:nvPr/>
        </p:nvSpPr>
        <p:spPr>
          <a:xfrm>
            <a:off x="3566178" y="2194560"/>
            <a:ext cx="2008872" cy="295466"/>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4625" indent="-174625">
              <a:buNone/>
            </a:pPr>
            <a:r>
              <a:rPr lang="en-US" sz="1200" kern="0" dirty="0"/>
              <a:t>2. Open the </a:t>
            </a:r>
            <a:r>
              <a:rPr lang="en-US" sz="1200" b="1" kern="0" dirty="0"/>
              <a:t>PM240</a:t>
            </a:r>
            <a:r>
              <a:rPr lang="en-US" sz="1200" kern="0" dirty="0"/>
              <a:t> folder. </a:t>
            </a:r>
          </a:p>
        </p:txBody>
      </p:sp>
      <p:sp>
        <p:nvSpPr>
          <p:cNvPr id="9" name="Content Placeholder 2"/>
          <p:cNvSpPr txBox="1">
            <a:spLocks/>
          </p:cNvSpPr>
          <p:nvPr/>
        </p:nvSpPr>
        <p:spPr>
          <a:xfrm>
            <a:off x="6338344" y="2194560"/>
            <a:ext cx="2194560" cy="498598"/>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buNone/>
            </a:pPr>
            <a:r>
              <a:rPr lang="en-US" sz="1200" kern="0" dirty="0"/>
              <a:t>A long list of PM240s appear. (Not all are shown here)</a:t>
            </a:r>
          </a:p>
        </p:txBody>
      </p:sp>
      <p:sp>
        <p:nvSpPr>
          <p:cNvPr id="10" name="Content Placeholder 2"/>
          <p:cNvSpPr txBox="1">
            <a:spLocks/>
          </p:cNvSpPr>
          <p:nvPr/>
        </p:nvSpPr>
        <p:spPr>
          <a:xfrm>
            <a:off x="6429784" y="5973309"/>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3925158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952786" y="2967190"/>
            <a:ext cx="5435677" cy="276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Startdrive</a:t>
            </a:r>
            <a:br>
              <a:rPr lang="en-US" dirty="0"/>
            </a:br>
            <a:r>
              <a:rPr lang="en-US" dirty="0"/>
              <a:t>Add new device – Select drive PM</a:t>
            </a:r>
          </a:p>
        </p:txBody>
      </p:sp>
      <p:sp>
        <p:nvSpPr>
          <p:cNvPr id="6" name="Content Placeholder 2"/>
          <p:cNvSpPr txBox="1">
            <a:spLocks/>
          </p:cNvSpPr>
          <p:nvPr/>
        </p:nvSpPr>
        <p:spPr>
          <a:xfrm>
            <a:off x="1097280" y="1419542"/>
            <a:ext cx="6949440" cy="829971"/>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Select the first PM240 in the list as shown. Drag and drop it in the area beside the control unit.</a:t>
            </a:r>
          </a:p>
          <a:p>
            <a:pPr>
              <a:buNone/>
            </a:pPr>
            <a:r>
              <a:rPr lang="en-US" sz="1200" kern="0" dirty="0"/>
              <a:t>Notice the </a:t>
            </a:r>
            <a:r>
              <a:rPr lang="en-US" sz="1200" u="sng" kern="0" dirty="0"/>
              <a:t>Order</a:t>
            </a:r>
            <a:r>
              <a:rPr lang="en-US" sz="1200" kern="0" dirty="0"/>
              <a:t> number in the </a:t>
            </a:r>
            <a:r>
              <a:rPr lang="en-US" sz="1200" b="1" kern="0" dirty="0"/>
              <a:t>Information</a:t>
            </a:r>
            <a:r>
              <a:rPr lang="en-US" sz="1200" kern="0" dirty="0"/>
              <a:t> area below the Catalog. That number should match the </a:t>
            </a:r>
            <a:r>
              <a:rPr lang="en-US" sz="1200" b="1" kern="0" dirty="0"/>
              <a:t>PM240 MLFB</a:t>
            </a:r>
            <a:r>
              <a:rPr lang="en-US" sz="1200" kern="0" dirty="0"/>
              <a:t> shown on the IOP Drive Identity screen.</a:t>
            </a:r>
          </a:p>
        </p:txBody>
      </p:sp>
      <p:sp>
        <p:nvSpPr>
          <p:cNvPr id="7" name="TextBox 6"/>
          <p:cNvSpPr txBox="1"/>
          <p:nvPr/>
        </p:nvSpPr>
        <p:spPr>
          <a:xfrm>
            <a:off x="3507586" y="3894475"/>
            <a:ext cx="1228316" cy="914400"/>
          </a:xfrm>
          <a:prstGeom prst="rect">
            <a:avLst/>
          </a:prstGeom>
          <a:noFill/>
          <a:ln w="19050">
            <a:solidFill>
              <a:srgbClr val="FF0000"/>
            </a:solidFill>
          </a:ln>
        </p:spPr>
        <p:txBody>
          <a:bodyPr wrap="square" lIns="45720" tIns="45720" rIns="45720" bIns="45720" rtlCol="0">
            <a:spAutoFit/>
          </a:bodyPr>
          <a:lstStyle/>
          <a:p>
            <a:pPr algn="ctr">
              <a:lnSpc>
                <a:spcPct val="110000"/>
              </a:lnSpc>
              <a:spcBef>
                <a:spcPts val="0"/>
              </a:spcBef>
            </a:pPr>
            <a:r>
              <a:rPr lang="en-US" sz="1600" dirty="0">
                <a:solidFill>
                  <a:srgbClr val="FF0000"/>
                </a:solidFill>
              </a:rPr>
              <a:t>Drag and drop the PM240 here</a:t>
            </a:r>
          </a:p>
        </p:txBody>
      </p:sp>
      <p:sp>
        <p:nvSpPr>
          <p:cNvPr id="8" name="Content Placeholder 2"/>
          <p:cNvSpPr txBox="1">
            <a:spLocks/>
          </p:cNvSpPr>
          <p:nvPr/>
        </p:nvSpPr>
        <p:spPr>
          <a:xfrm>
            <a:off x="1092931" y="5934931"/>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11276208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Add new device – Select drive PM</a:t>
            </a:r>
          </a:p>
        </p:txBody>
      </p:sp>
      <p:sp>
        <p:nvSpPr>
          <p:cNvPr id="5" name="Content Placeholder 2"/>
          <p:cNvSpPr txBox="1">
            <a:spLocks/>
          </p:cNvSpPr>
          <p:nvPr/>
        </p:nvSpPr>
        <p:spPr>
          <a:xfrm>
            <a:off x="1410804" y="1463087"/>
            <a:ext cx="6309360" cy="295466"/>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If the drive in your </a:t>
            </a:r>
            <a:r>
              <a:rPr lang="en-US" sz="1200" u="sng" kern="0" dirty="0"/>
              <a:t>Device view</a:t>
            </a:r>
            <a:r>
              <a:rPr lang="en-US" sz="1200" kern="0" dirty="0"/>
              <a:t> looks like the one below, you successfully inserted the PM.</a:t>
            </a:r>
          </a:p>
        </p:txBody>
      </p:sp>
      <p:sp>
        <p:nvSpPr>
          <p:cNvPr id="6" name="Content Placeholder 2"/>
          <p:cNvSpPr txBox="1">
            <a:spLocks/>
          </p:cNvSpPr>
          <p:nvPr/>
        </p:nvSpPr>
        <p:spPr>
          <a:xfrm>
            <a:off x="788116" y="594364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53624" y="2170500"/>
            <a:ext cx="6659285" cy="343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2817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Modifying views</a:t>
            </a:r>
          </a:p>
        </p:txBody>
      </p:sp>
      <p:sp>
        <p:nvSpPr>
          <p:cNvPr id="3" name="Content Placeholder 2"/>
          <p:cNvSpPr txBox="1">
            <a:spLocks/>
          </p:cNvSpPr>
          <p:nvPr/>
        </p:nvSpPr>
        <p:spPr>
          <a:xfrm>
            <a:off x="2235481" y="1467144"/>
            <a:ext cx="4663440" cy="62683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buNone/>
            </a:pPr>
            <a:r>
              <a:rPr lang="en-US" sz="1200" kern="0" dirty="0"/>
              <a:t>You just completed the hardware configuration. </a:t>
            </a:r>
          </a:p>
          <a:p>
            <a:pPr algn="ctr">
              <a:buNone/>
            </a:pPr>
            <a:r>
              <a:rPr lang="en-US" sz="1200" kern="0" dirty="0"/>
              <a:t>Let’s do some housekeeping before you commission the drive.</a:t>
            </a:r>
          </a:p>
        </p:txBody>
      </p:sp>
      <p:pic>
        <p:nvPicPr>
          <p:cNvPr id="15362" name="Picture 2"/>
          <p:cNvPicPr>
            <a:picLocks noChangeAspect="1" noChangeArrowheads="1"/>
          </p:cNvPicPr>
          <p:nvPr/>
        </p:nvPicPr>
        <p:blipFill>
          <a:blip r:embed="rId2" cstate="print"/>
          <a:srcRect/>
          <a:stretch>
            <a:fillRect/>
          </a:stretch>
        </p:blipFill>
        <p:spPr bwMode="auto">
          <a:xfrm>
            <a:off x="369201" y="2375500"/>
            <a:ext cx="4143375" cy="3086100"/>
          </a:xfrm>
          <a:prstGeom prst="rect">
            <a:avLst/>
          </a:prstGeom>
          <a:noFill/>
          <a:ln w="9525">
            <a:noFill/>
            <a:miter lim="800000"/>
            <a:headEnd/>
            <a:tailEnd/>
          </a:ln>
          <a:effectLst/>
        </p:spPr>
      </p:pic>
      <p:sp>
        <p:nvSpPr>
          <p:cNvPr id="7" name="Content Placeholder 2"/>
          <p:cNvSpPr txBox="1">
            <a:spLocks/>
          </p:cNvSpPr>
          <p:nvPr/>
        </p:nvSpPr>
        <p:spPr>
          <a:xfrm flipH="1">
            <a:off x="5077880" y="2376874"/>
            <a:ext cx="3749040" cy="295466"/>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Click on this arrow to collapse the Hardware catalog. </a:t>
            </a:r>
          </a:p>
        </p:txBody>
      </p:sp>
      <p:cxnSp>
        <p:nvCxnSpPr>
          <p:cNvPr id="8" name="Straight Arrow Connector 7"/>
          <p:cNvCxnSpPr/>
          <p:nvPr/>
        </p:nvCxnSpPr>
        <p:spPr bwMode="auto">
          <a:xfrm rot="10800000">
            <a:off x="4197499" y="2549414"/>
            <a:ext cx="822960" cy="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9" name="Content Placeholder 2"/>
          <p:cNvSpPr txBox="1">
            <a:spLocks/>
          </p:cNvSpPr>
          <p:nvPr/>
        </p:nvSpPr>
        <p:spPr>
          <a:xfrm>
            <a:off x="5077880" y="3871844"/>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10" name="Content Placeholder 2"/>
          <p:cNvSpPr txBox="1">
            <a:spLocks/>
          </p:cNvSpPr>
          <p:nvPr/>
        </p:nvSpPr>
        <p:spPr>
          <a:xfrm>
            <a:off x="5072114" y="2924675"/>
            <a:ext cx="3749040" cy="701731"/>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If the Drive Identity screen is still visible on the IOP, use the </a:t>
            </a:r>
            <a:r>
              <a:rPr lang="en-US" sz="1200" b="1" kern="0" dirty="0"/>
              <a:t>ESC</a:t>
            </a:r>
            <a:r>
              <a:rPr lang="en-US" sz="1200" kern="0" dirty="0"/>
              <a:t> button to return to the Status screen. You will need to press it multiple times.</a:t>
            </a:r>
          </a:p>
        </p:txBody>
      </p:sp>
    </p:spTree>
    <p:extLst>
      <p:ext uri="{BB962C8B-B14F-4D97-AF65-F5344CB8AC3E}">
        <p14:creationId xmlns:p14="http://schemas.microsoft.com/office/powerpoint/2010/main" val="15762125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Modifying views</a:t>
            </a:r>
          </a:p>
        </p:txBody>
      </p:sp>
      <p:pic>
        <p:nvPicPr>
          <p:cNvPr id="1026" name="Picture 2"/>
          <p:cNvPicPr>
            <a:picLocks noChangeAspect="1" noChangeArrowheads="1"/>
          </p:cNvPicPr>
          <p:nvPr/>
        </p:nvPicPr>
        <p:blipFill>
          <a:blip r:embed="rId2" cstate="print"/>
          <a:srcRect/>
          <a:stretch>
            <a:fillRect/>
          </a:stretch>
        </p:blipFill>
        <p:spPr bwMode="auto">
          <a:xfrm>
            <a:off x="395277" y="1168010"/>
            <a:ext cx="4809089" cy="4114800"/>
          </a:xfrm>
          <a:prstGeom prst="rect">
            <a:avLst/>
          </a:prstGeom>
          <a:noFill/>
          <a:ln w="9525">
            <a:noFill/>
            <a:miter lim="800000"/>
            <a:headEnd/>
            <a:tailEnd/>
          </a:ln>
          <a:effectLst/>
        </p:spPr>
      </p:pic>
      <p:sp>
        <p:nvSpPr>
          <p:cNvPr id="4" name="Content Placeholder 2"/>
          <p:cNvSpPr txBox="1">
            <a:spLocks/>
          </p:cNvSpPr>
          <p:nvPr/>
        </p:nvSpPr>
        <p:spPr>
          <a:xfrm>
            <a:off x="457200" y="5854469"/>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5" name="Content Placeholder 2"/>
          <p:cNvSpPr txBox="1">
            <a:spLocks/>
          </p:cNvSpPr>
          <p:nvPr/>
        </p:nvSpPr>
        <p:spPr>
          <a:xfrm flipH="1">
            <a:off x="2799822" y="2749851"/>
            <a:ext cx="3657600" cy="49859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If the Device overview is open in your project as seen here, </a:t>
            </a:r>
            <a:r>
              <a:rPr lang="en-US" sz="1200" u="sng" kern="0" dirty="0"/>
              <a:t>click on this arrow</a:t>
            </a:r>
            <a:r>
              <a:rPr lang="en-US" sz="1200" kern="0" dirty="0"/>
              <a:t> to hide the overview. </a:t>
            </a:r>
          </a:p>
        </p:txBody>
      </p:sp>
      <p:sp>
        <p:nvSpPr>
          <p:cNvPr id="7" name="Oval 6"/>
          <p:cNvSpPr/>
          <p:nvPr/>
        </p:nvSpPr>
        <p:spPr bwMode="auto">
          <a:xfrm>
            <a:off x="468407" y="3863853"/>
            <a:ext cx="1005840"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77" y="3599178"/>
            <a:ext cx="4809089" cy="91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flipH="1">
            <a:off x="3553178" y="3248449"/>
            <a:ext cx="454466" cy="362046"/>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583046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 (IOP)</a:t>
            </a:r>
            <a:br>
              <a:rPr lang="en-US" dirty="0"/>
            </a:br>
            <a:r>
              <a:rPr lang="en-US" dirty="0"/>
              <a:t>Information: Status Screen</a:t>
            </a:r>
          </a:p>
        </p:txBody>
      </p:sp>
      <p:sp>
        <p:nvSpPr>
          <p:cNvPr id="3" name="Content Placeholder 2"/>
          <p:cNvSpPr>
            <a:spLocks noGrp="1"/>
          </p:cNvSpPr>
          <p:nvPr>
            <p:ph idx="1"/>
          </p:nvPr>
        </p:nvSpPr>
        <p:spPr>
          <a:xfrm>
            <a:off x="457200" y="1554480"/>
            <a:ext cx="5120640" cy="498598"/>
          </a:xfrm>
          <a:solidFill>
            <a:srgbClr val="D7D7CD"/>
          </a:solidFill>
          <a:ln w="12700">
            <a:solidFill>
              <a:schemeClr val="tx1"/>
            </a:solidFill>
          </a:ln>
          <a:effectLst>
            <a:innerShdw blurRad="114300">
              <a:prstClr val="black"/>
            </a:innerShdw>
          </a:effectLst>
        </p:spPr>
        <p:txBody>
          <a:bodyPr lIns="91440" tIns="45720" rIns="91440" bIns="45720">
            <a:spAutoFit/>
          </a:bodyPr>
          <a:lstStyle/>
          <a:p>
            <a:pPr>
              <a:buNone/>
            </a:pPr>
            <a:r>
              <a:rPr lang="en-US" sz="1200" dirty="0"/>
              <a:t>Before you begin programming the drive, you need to familiarize yourself with the Status screen and buttons, as well as some of the status icons.</a:t>
            </a:r>
          </a:p>
        </p:txBody>
      </p:sp>
      <p:sp>
        <p:nvSpPr>
          <p:cNvPr id="7" name="Content Placeholder 2"/>
          <p:cNvSpPr txBox="1">
            <a:spLocks/>
          </p:cNvSpPr>
          <p:nvPr/>
        </p:nvSpPr>
        <p:spPr bwMode="auto">
          <a:xfrm>
            <a:off x="457200" y="2340864"/>
            <a:ext cx="5120640" cy="3107004"/>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First, let’s take a look at the Status screen as seen on the right.</a:t>
            </a:r>
          </a:p>
          <a:p>
            <a:pPr>
              <a:buNone/>
            </a:pPr>
            <a:r>
              <a:rPr lang="en-US" sz="1200" kern="0" dirty="0"/>
              <a:t>Status icons appear in the top-right corner. You’ll read more about the status icons in a moment.</a:t>
            </a:r>
          </a:p>
          <a:p>
            <a:pPr>
              <a:buNone/>
            </a:pPr>
            <a:r>
              <a:rPr lang="en-US" sz="1200" kern="0" dirty="0"/>
              <a:t>In the middle are two bar graphs which show the drive output speed (</a:t>
            </a:r>
            <a:r>
              <a:rPr lang="en-US" sz="1200" kern="0" dirty="0" err="1"/>
              <a:t>n_act</a:t>
            </a:r>
            <a:r>
              <a:rPr lang="en-US" sz="1200" kern="0" dirty="0"/>
              <a:t>) in RPMs and the drive output voltage. N represents speed, </a:t>
            </a:r>
            <a:r>
              <a:rPr lang="en-US" sz="1200" kern="0" dirty="0" err="1"/>
              <a:t>n_act</a:t>
            </a:r>
            <a:r>
              <a:rPr lang="en-US" sz="1200" kern="0" dirty="0"/>
              <a:t> is speed actual. This is the default configuration of the Status screen; however, it can be changed with the status screen wizard.</a:t>
            </a:r>
          </a:p>
          <a:p>
            <a:pPr>
              <a:buNone/>
            </a:pPr>
            <a:r>
              <a:rPr lang="en-US" sz="1200" kern="0" dirty="0"/>
              <a:t>Across the bottom are the various menus …</a:t>
            </a:r>
          </a:p>
          <a:p>
            <a:pPr lvl="1">
              <a:buClrTx/>
            </a:pPr>
            <a:r>
              <a:rPr lang="en-US" sz="1200" kern="0" dirty="0"/>
              <a:t>Wizards – Typically only used for initial commissioning or configuration</a:t>
            </a:r>
          </a:p>
          <a:p>
            <a:pPr lvl="1">
              <a:buClrTx/>
            </a:pPr>
            <a:r>
              <a:rPr lang="en-US" sz="1200" kern="0" dirty="0"/>
              <a:t>Control – Used in conjunction with the HAND mode</a:t>
            </a:r>
          </a:p>
          <a:p>
            <a:pPr marL="177800" lvl="1">
              <a:buClrTx/>
              <a:tabLst>
                <a:tab pos="742950" algn="l"/>
              </a:tabLst>
            </a:pPr>
            <a:r>
              <a:rPr lang="en-US" sz="1200" kern="0" dirty="0"/>
              <a:t>Menu – This is the main and most frequently used menu. You will be                	working in this menu throughout the lab.</a:t>
            </a:r>
          </a:p>
        </p:txBody>
      </p:sp>
      <p:sp>
        <p:nvSpPr>
          <p:cNvPr id="9" name="Diagonal Stripe 8"/>
          <p:cNvSpPr/>
          <p:nvPr/>
        </p:nvSpPr>
        <p:spPr bwMode="auto">
          <a:xfrm rot="13430094">
            <a:off x="6444154" y="3959738"/>
            <a:ext cx="1924774" cy="1848585"/>
          </a:xfrm>
          <a:prstGeom prst="diagStripe">
            <a:avLst>
              <a:gd name="adj" fmla="val 83805"/>
            </a:avLst>
          </a:prstGeom>
          <a:solidFill>
            <a:srgbClr val="73B4C8"/>
          </a:solidFill>
          <a:ln w="12700" cap="flat">
            <a:solidFill>
              <a:schemeClr val="tx1"/>
            </a:solidFill>
            <a:miter lim="800000"/>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grpSp>
        <p:nvGrpSpPr>
          <p:cNvPr id="13" name="Group 12"/>
          <p:cNvGrpSpPr/>
          <p:nvPr/>
        </p:nvGrpSpPr>
        <p:grpSpPr>
          <a:xfrm>
            <a:off x="6052157" y="2228405"/>
            <a:ext cx="2762660" cy="2851164"/>
            <a:chOff x="6052157" y="2228405"/>
            <a:chExt cx="2762660" cy="2851164"/>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157" y="2992762"/>
              <a:ext cx="270485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ular Callout 7"/>
            <p:cNvSpPr/>
            <p:nvPr/>
          </p:nvSpPr>
          <p:spPr bwMode="auto">
            <a:xfrm>
              <a:off x="8220457" y="2355283"/>
              <a:ext cx="594360" cy="279757"/>
            </a:xfrm>
            <a:prstGeom prst="wedgeRectCallout">
              <a:avLst>
                <a:gd name="adj1" fmla="val -20198"/>
                <a:gd name="adj2" fmla="val 163336"/>
              </a:avLst>
            </a:prstGeom>
            <a:solidFill>
              <a:srgbClr val="73B4C8"/>
            </a:solidFill>
            <a:ln w="12700">
              <a:solidFill>
                <a:schemeClr val="tx1"/>
              </a:solidFill>
              <a:miter lim="800000"/>
              <a:headEnd/>
              <a:tailEnd/>
            </a:ln>
            <a:effectLst/>
            <a:extLst/>
          </p:spPr>
          <p:txBody>
            <a:bodyPr wrap="square" lIns="45720" tIns="45720" rIns="45720" bIns="45720" numCol="1" spcCol="72000" rtlCol="0" anchor="ctr">
              <a:spAutoFit/>
            </a:bodyPr>
            <a:lstStyle/>
            <a:p>
              <a:pPr algn="ctr">
                <a:lnSpc>
                  <a:spcPct val="110000"/>
                </a:lnSpc>
                <a:spcBef>
                  <a:spcPct val="0"/>
                </a:spcBef>
                <a:buFont typeface="Wingdings" charset="0"/>
                <a:buNone/>
              </a:pPr>
              <a:r>
                <a:rPr lang="en-US" sz="1200" dirty="0">
                  <a:solidFill>
                    <a:schemeClr val="tx1"/>
                  </a:solidFill>
                </a:rPr>
                <a:t>Icons</a:t>
              </a:r>
            </a:p>
          </p:txBody>
        </p:sp>
        <p:sp>
          <p:nvSpPr>
            <p:cNvPr id="10" name="TextBox 9"/>
            <p:cNvSpPr txBox="1"/>
            <p:nvPr/>
          </p:nvSpPr>
          <p:spPr>
            <a:xfrm>
              <a:off x="7171747" y="4892145"/>
              <a:ext cx="460062" cy="187424"/>
            </a:xfrm>
            <a:prstGeom prst="rect">
              <a:avLst/>
            </a:prstGeom>
            <a:noFill/>
          </p:spPr>
          <p:txBody>
            <a:bodyPr wrap="none" lIns="0" tIns="0" rIns="0" bIns="0" rtlCol="0">
              <a:spAutoFit/>
            </a:bodyPr>
            <a:lstStyle/>
            <a:p>
              <a:pPr>
                <a:lnSpc>
                  <a:spcPct val="110000"/>
                </a:lnSpc>
                <a:spcBef>
                  <a:spcPts val="0"/>
                </a:spcBef>
              </a:pPr>
              <a:r>
                <a:rPr lang="en-US" sz="1200" dirty="0">
                  <a:solidFill>
                    <a:schemeClr val="tx1"/>
                  </a:solidFill>
                </a:rPr>
                <a:t>Menus</a:t>
              </a:r>
            </a:p>
          </p:txBody>
        </p:sp>
        <p:cxnSp>
          <p:nvCxnSpPr>
            <p:cNvPr id="12" name="Straight Arrow Connector 11"/>
            <p:cNvCxnSpPr/>
            <p:nvPr/>
          </p:nvCxnSpPr>
          <p:spPr bwMode="auto">
            <a:xfrm flipH="1">
              <a:off x="6712323" y="2583907"/>
              <a:ext cx="180048" cy="1546530"/>
            </a:xfrm>
            <a:prstGeom prst="straightConnector1">
              <a:avLst/>
            </a:prstGeom>
            <a:solidFill>
              <a:schemeClr val="tx2"/>
            </a:solidFill>
            <a:ln w="28575" cap="flat" cmpd="sng" algn="ctr">
              <a:solidFill>
                <a:srgbClr val="FF0000"/>
              </a:solidFill>
              <a:prstDash val="solid"/>
              <a:round/>
              <a:headEnd type="oval" w="sm" len="sm"/>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Straight Arrow Connector 13"/>
            <p:cNvCxnSpPr/>
            <p:nvPr/>
          </p:nvCxnSpPr>
          <p:spPr bwMode="auto">
            <a:xfrm flipH="1">
              <a:off x="6554314" y="2583907"/>
              <a:ext cx="337024" cy="1058094"/>
            </a:xfrm>
            <a:prstGeom prst="straightConnector1">
              <a:avLst/>
            </a:prstGeom>
            <a:solidFill>
              <a:schemeClr val="tx2"/>
            </a:solidFill>
            <a:ln w="28575" cap="flat" cmpd="sng" algn="ctr">
              <a:solidFill>
                <a:srgbClr val="FF0000"/>
              </a:solidFill>
              <a:prstDash val="solid"/>
              <a:round/>
              <a:headEnd type="oval" w="sm" len="sm"/>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8" name="Rectangle 17"/>
            <p:cNvSpPr/>
            <p:nvPr/>
          </p:nvSpPr>
          <p:spPr bwMode="auto">
            <a:xfrm>
              <a:off x="6453026" y="2228405"/>
              <a:ext cx="870111" cy="295466"/>
            </a:xfrm>
            <a:prstGeom prst="rect">
              <a:avLst/>
            </a:prstGeom>
            <a:solidFill>
              <a:srgbClr val="73B4C8"/>
            </a:solidFill>
            <a:ln w="12700">
              <a:solidFill>
                <a:schemeClr val="tx1"/>
              </a:solidFill>
              <a:miter lim="800000"/>
              <a:headEnd/>
              <a:tailEnd/>
            </a:ln>
            <a:effectLst/>
            <a:extLst/>
          </p:spPr>
          <p:txBody>
            <a:bodyPr wrap="square" lIns="45720" tIns="45720" rIns="45720" bIns="45720" numCol="1" spcCol="72000" rtlCol="0" anchor="ctr">
              <a:spAutoFit/>
            </a:bodyPr>
            <a:lstStyle/>
            <a:p>
              <a:pPr algn="ctr">
                <a:lnSpc>
                  <a:spcPct val="110000"/>
                </a:lnSpc>
                <a:spcBef>
                  <a:spcPct val="0"/>
                </a:spcBef>
                <a:buFont typeface="Wingdings" charset="0"/>
                <a:buNone/>
              </a:pPr>
              <a:r>
                <a:rPr lang="en-US" sz="1200" dirty="0">
                  <a:solidFill>
                    <a:schemeClr val="tx1"/>
                  </a:solidFill>
                </a:rPr>
                <a:t>Bar graphs</a:t>
              </a:r>
            </a:p>
          </p:txBody>
        </p:sp>
      </p:grpSp>
    </p:spTree>
    <p:extLst>
      <p:ext uri="{BB962C8B-B14F-4D97-AF65-F5344CB8AC3E}">
        <p14:creationId xmlns:p14="http://schemas.microsoft.com/office/powerpoint/2010/main" val="1815574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45" y="1614167"/>
            <a:ext cx="7053629" cy="463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Startdrive</a:t>
            </a:r>
            <a:br>
              <a:rPr lang="en-US" dirty="0"/>
            </a:br>
            <a:r>
              <a:rPr lang="en-US" dirty="0"/>
              <a:t>Confirm IP address</a:t>
            </a:r>
          </a:p>
        </p:txBody>
      </p:sp>
      <p:cxnSp>
        <p:nvCxnSpPr>
          <p:cNvPr id="6" name="Straight Arrow Connector 5"/>
          <p:cNvCxnSpPr/>
          <p:nvPr/>
        </p:nvCxnSpPr>
        <p:spPr bwMode="auto">
          <a:xfrm flipH="1">
            <a:off x="1192423" y="4091354"/>
            <a:ext cx="2699639" cy="749791"/>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Straight Arrow Connector 7"/>
          <p:cNvCxnSpPr/>
          <p:nvPr/>
        </p:nvCxnSpPr>
        <p:spPr bwMode="auto">
          <a:xfrm>
            <a:off x="5299644" y="4382652"/>
            <a:ext cx="186756" cy="1502333"/>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4" name="Content Placeholder 2"/>
          <p:cNvSpPr txBox="1">
            <a:spLocks/>
          </p:cNvSpPr>
          <p:nvPr/>
        </p:nvSpPr>
        <p:spPr>
          <a:xfrm>
            <a:off x="5760706" y="4394861"/>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9" name="Rectangle 8"/>
          <p:cNvSpPr/>
          <p:nvPr/>
        </p:nvSpPr>
        <p:spPr>
          <a:xfrm>
            <a:off x="-2352864" y="7114579"/>
            <a:ext cx="8417170" cy="1754326"/>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5400" b="1" cap="none" spc="0" dirty="0">
                <a:ln w="1905"/>
                <a:solidFill>
                  <a:srgbClr val="FF0000"/>
                </a:solidFill>
                <a:effectLst>
                  <a:innerShdw blurRad="69850" dist="43180" dir="5400000">
                    <a:srgbClr val="000000">
                      <a:alpha val="65000"/>
                    </a:srgbClr>
                  </a:innerShdw>
                </a:effectLst>
              </a:rPr>
              <a:t>Need to Update with V13 and CU250S-2</a:t>
            </a:r>
          </a:p>
        </p:txBody>
      </p:sp>
      <p:sp>
        <p:nvSpPr>
          <p:cNvPr id="5" name="Content Placeholder 2"/>
          <p:cNvSpPr txBox="1">
            <a:spLocks/>
          </p:cNvSpPr>
          <p:nvPr/>
        </p:nvSpPr>
        <p:spPr>
          <a:xfrm flipH="1">
            <a:off x="4107615" y="3395848"/>
            <a:ext cx="3657600" cy="829971"/>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4625" indent="-174625">
              <a:buNone/>
            </a:pPr>
            <a:r>
              <a:rPr lang="en-US" sz="1200" kern="0" dirty="0"/>
              <a:t>1. Move the cursor over the Ethernet port icon and simply click the left mouse button to select.</a:t>
            </a:r>
          </a:p>
          <a:p>
            <a:pPr>
              <a:buNone/>
            </a:pPr>
            <a:r>
              <a:rPr lang="en-US" sz="1200" kern="0" dirty="0"/>
              <a:t>2. Select the Properties tab.</a:t>
            </a:r>
          </a:p>
        </p:txBody>
      </p:sp>
    </p:spTree>
    <p:extLst>
      <p:ext uri="{BB962C8B-B14F-4D97-AF65-F5344CB8AC3E}">
        <p14:creationId xmlns:p14="http://schemas.microsoft.com/office/powerpoint/2010/main" val="32803179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764" y="3297828"/>
            <a:ext cx="9162764" cy="237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Startdrive</a:t>
            </a:r>
            <a:br>
              <a:rPr lang="en-US" dirty="0"/>
            </a:br>
            <a:r>
              <a:rPr lang="en-US" dirty="0"/>
              <a:t>Confirm IP address</a:t>
            </a:r>
          </a:p>
        </p:txBody>
      </p:sp>
      <p:sp>
        <p:nvSpPr>
          <p:cNvPr id="4" name="Content Placeholder 2"/>
          <p:cNvSpPr txBox="1">
            <a:spLocks/>
          </p:cNvSpPr>
          <p:nvPr/>
        </p:nvSpPr>
        <p:spPr>
          <a:xfrm>
            <a:off x="6911793" y="3448971"/>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5" name="Content Placeholder 2"/>
          <p:cNvSpPr txBox="1">
            <a:spLocks/>
          </p:cNvSpPr>
          <p:nvPr/>
        </p:nvSpPr>
        <p:spPr>
          <a:xfrm flipH="1">
            <a:off x="3794125" y="1463330"/>
            <a:ext cx="5129348" cy="1567609"/>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Next, you need to open the Properties view and confirm the IP address is correct under the General tab. </a:t>
            </a:r>
          </a:p>
          <a:p>
            <a:pPr>
              <a:buNone/>
            </a:pPr>
            <a:r>
              <a:rPr lang="en-US" sz="1200" kern="0" dirty="0"/>
              <a:t>To do this, move the cursor over the black line until you see the </a:t>
            </a:r>
          </a:p>
          <a:p>
            <a:pPr>
              <a:buNone/>
            </a:pPr>
            <a:r>
              <a:rPr lang="en-US" sz="1200" kern="0" dirty="0"/>
              <a:t>At that moment, press and hold the left mouse key while moving the cursor toward the top of the screen. Try to open it enough to reveal the IP address. You can also use the scroll bars to position the panels.</a:t>
            </a:r>
          </a:p>
        </p:txBody>
      </p:sp>
      <p:sp>
        <p:nvSpPr>
          <p:cNvPr id="7" name="Oval 6"/>
          <p:cNvSpPr/>
          <p:nvPr/>
        </p:nvSpPr>
        <p:spPr bwMode="auto">
          <a:xfrm>
            <a:off x="2613906" y="4778255"/>
            <a:ext cx="2212242" cy="379674"/>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grpSp>
        <p:nvGrpSpPr>
          <p:cNvPr id="10" name="Group 12"/>
          <p:cNvGrpSpPr/>
          <p:nvPr/>
        </p:nvGrpSpPr>
        <p:grpSpPr>
          <a:xfrm>
            <a:off x="8232709" y="2019320"/>
            <a:ext cx="228600" cy="235077"/>
            <a:chOff x="2155361" y="3284929"/>
            <a:chExt cx="228600" cy="235077"/>
          </a:xfrm>
        </p:grpSpPr>
        <p:cxnSp>
          <p:nvCxnSpPr>
            <p:cNvPr id="11" name="Straight Connector 10"/>
            <p:cNvCxnSpPr/>
            <p:nvPr/>
          </p:nvCxnSpPr>
          <p:spPr bwMode="auto">
            <a:xfrm>
              <a:off x="2155361" y="3401483"/>
              <a:ext cx="228600" cy="0"/>
            </a:xfrm>
            <a:prstGeom prst="line">
              <a:avLst/>
            </a:prstGeom>
            <a:solidFill>
              <a:schemeClr val="tx2"/>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Straight Arrow Connector 11"/>
            <p:cNvCxnSpPr/>
            <p:nvPr/>
          </p:nvCxnSpPr>
          <p:spPr bwMode="auto">
            <a:xfrm rot="5400000">
              <a:off x="2209082" y="3459776"/>
              <a:ext cx="118872" cy="1588"/>
            </a:xfrm>
            <a:prstGeom prst="straightConnector1">
              <a:avLst/>
            </a:prstGeom>
            <a:solidFill>
              <a:schemeClr val="tx2"/>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Straight Arrow Connector 12"/>
            <p:cNvCxnSpPr/>
            <p:nvPr/>
          </p:nvCxnSpPr>
          <p:spPr bwMode="auto">
            <a:xfrm rot="16200000">
              <a:off x="2210987" y="3343571"/>
              <a:ext cx="118872" cy="1588"/>
            </a:xfrm>
            <a:prstGeom prst="straightConnector1">
              <a:avLst/>
            </a:prstGeom>
            <a:solidFill>
              <a:schemeClr val="tx2"/>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2492276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Confirm IP address</a:t>
            </a:r>
          </a:p>
        </p:txBody>
      </p:sp>
      <p:pic>
        <p:nvPicPr>
          <p:cNvPr id="15363" name="Picture 3"/>
          <p:cNvPicPr>
            <a:picLocks noChangeAspect="1" noChangeArrowheads="1"/>
          </p:cNvPicPr>
          <p:nvPr/>
        </p:nvPicPr>
        <p:blipFill>
          <a:blip r:embed="rId2" cstate="print"/>
          <a:srcRect/>
          <a:stretch>
            <a:fillRect/>
          </a:stretch>
        </p:blipFill>
        <p:spPr bwMode="auto">
          <a:xfrm>
            <a:off x="3715792" y="4000770"/>
            <a:ext cx="2447925" cy="1533525"/>
          </a:xfrm>
          <a:prstGeom prst="rect">
            <a:avLst/>
          </a:prstGeom>
          <a:noFill/>
          <a:ln w="9525">
            <a:noFill/>
            <a:miter lim="800000"/>
            <a:headEnd/>
            <a:tailEnd/>
          </a:ln>
          <a:effectLst/>
        </p:spPr>
      </p:pic>
      <p:sp>
        <p:nvSpPr>
          <p:cNvPr id="6" name="Content Placeholder 2"/>
          <p:cNvSpPr txBox="1">
            <a:spLocks/>
          </p:cNvSpPr>
          <p:nvPr/>
        </p:nvSpPr>
        <p:spPr>
          <a:xfrm>
            <a:off x="182880" y="1460263"/>
            <a:ext cx="3200400" cy="701731"/>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drive IP address in your configuration should match the setting shown on the right. 192.168.0.33</a:t>
            </a:r>
          </a:p>
        </p:txBody>
      </p:sp>
      <p:sp>
        <p:nvSpPr>
          <p:cNvPr id="7" name="Content Placeholder 2"/>
          <p:cNvSpPr txBox="1">
            <a:spLocks/>
          </p:cNvSpPr>
          <p:nvPr/>
        </p:nvSpPr>
        <p:spPr>
          <a:xfrm flipH="1">
            <a:off x="182880" y="4000770"/>
            <a:ext cx="3200400" cy="701731"/>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Finally, it’s good practice to save often with any software. So, let’s do that now. On the main menu select </a:t>
            </a:r>
            <a:r>
              <a:rPr lang="en-US" sz="1200" b="1" kern="0" dirty="0"/>
              <a:t>Save project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94838" y="1445667"/>
            <a:ext cx="5486400" cy="1983974"/>
          </a:xfrm>
          <a:prstGeom prst="rect">
            <a:avLst/>
          </a:prstGeom>
          <a:noFill/>
          <a:ln w="9525">
            <a:noFill/>
            <a:miter lim="800000"/>
            <a:headEnd/>
            <a:tailEnd/>
          </a:ln>
          <a:effectLst/>
        </p:spPr>
      </p:pic>
      <p:sp>
        <p:nvSpPr>
          <p:cNvPr id="9" name="Oval 8"/>
          <p:cNvSpPr/>
          <p:nvPr/>
        </p:nvSpPr>
        <p:spPr bwMode="auto">
          <a:xfrm>
            <a:off x="4790016" y="2698121"/>
            <a:ext cx="2055223"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10" name="Content Placeholder 2"/>
          <p:cNvSpPr txBox="1">
            <a:spLocks/>
          </p:cNvSpPr>
          <p:nvPr/>
        </p:nvSpPr>
        <p:spPr>
          <a:xfrm>
            <a:off x="233145" y="587399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11" name="Oval 10"/>
          <p:cNvSpPr/>
          <p:nvPr/>
        </p:nvSpPr>
        <p:spPr bwMode="auto">
          <a:xfrm>
            <a:off x="4140902" y="4488232"/>
            <a:ext cx="1097280"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37671639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61415" y="1857386"/>
            <a:ext cx="8344371" cy="388163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Startdrive</a:t>
            </a:r>
            <a:br>
              <a:rPr lang="en-US" dirty="0"/>
            </a:br>
            <a:r>
              <a:rPr lang="en-US" dirty="0"/>
              <a:t>Setting online access</a:t>
            </a:r>
          </a:p>
        </p:txBody>
      </p:sp>
      <p:sp>
        <p:nvSpPr>
          <p:cNvPr id="4" name="Content Placeholder 2"/>
          <p:cNvSpPr txBox="1">
            <a:spLocks/>
          </p:cNvSpPr>
          <p:nvPr/>
        </p:nvSpPr>
        <p:spPr>
          <a:xfrm flipH="1">
            <a:off x="361416" y="1322382"/>
            <a:ext cx="3931920" cy="49859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Re-open the project tree, double click </a:t>
            </a:r>
            <a:r>
              <a:rPr lang="en-US" sz="1200" b="1" kern="0" dirty="0"/>
              <a:t>Online &amp; diagnostics</a:t>
            </a:r>
            <a:r>
              <a:rPr lang="en-US" sz="1200" kern="0" dirty="0"/>
              <a:t> under the Drive_1 device.</a:t>
            </a:r>
          </a:p>
        </p:txBody>
      </p:sp>
      <p:sp>
        <p:nvSpPr>
          <p:cNvPr id="7" name="Content Placeholder 2"/>
          <p:cNvSpPr txBox="1">
            <a:spLocks/>
          </p:cNvSpPr>
          <p:nvPr/>
        </p:nvSpPr>
        <p:spPr>
          <a:xfrm flipH="1">
            <a:off x="5603307" y="3570383"/>
            <a:ext cx="3200400" cy="49859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In the </a:t>
            </a:r>
            <a:r>
              <a:rPr lang="en-US" sz="1200" u="sng" kern="0" dirty="0"/>
              <a:t>Online Access</a:t>
            </a:r>
            <a:r>
              <a:rPr lang="en-US" sz="1200" kern="0" dirty="0"/>
              <a:t> window, set the two top drop-downs as shown.</a:t>
            </a:r>
          </a:p>
        </p:txBody>
      </p:sp>
      <p:sp>
        <p:nvSpPr>
          <p:cNvPr id="8" name="Oval 7"/>
          <p:cNvSpPr/>
          <p:nvPr/>
        </p:nvSpPr>
        <p:spPr bwMode="auto">
          <a:xfrm>
            <a:off x="4352566" y="4053276"/>
            <a:ext cx="1463040" cy="36576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9" name="Content Placeholder 2"/>
          <p:cNvSpPr txBox="1">
            <a:spLocks/>
          </p:cNvSpPr>
          <p:nvPr/>
        </p:nvSpPr>
        <p:spPr>
          <a:xfrm>
            <a:off x="363780" y="587399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10" name="Content Placeholder 2"/>
          <p:cNvSpPr txBox="1">
            <a:spLocks/>
          </p:cNvSpPr>
          <p:nvPr/>
        </p:nvSpPr>
        <p:spPr>
          <a:xfrm>
            <a:off x="362058" y="4566910"/>
            <a:ext cx="2929782" cy="829971"/>
          </a:xfrm>
          <a:prstGeom prst="rect">
            <a:avLst/>
          </a:prstGeom>
          <a:solidFill>
            <a:srgbClr val="FFFF00"/>
          </a:solidFill>
          <a:ln w="19050">
            <a:solidFill>
              <a:srgbClr val="FF0000"/>
            </a:solidFill>
          </a:ln>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solidFill>
                  <a:srgbClr val="FF0000"/>
                </a:solidFill>
              </a:rPr>
              <a:t>DO NOT press the </a:t>
            </a:r>
            <a:r>
              <a:rPr lang="en-US" sz="1200" b="1" kern="0" dirty="0">
                <a:solidFill>
                  <a:srgbClr val="FF0000"/>
                </a:solidFill>
              </a:rPr>
              <a:t>Go online</a:t>
            </a:r>
            <a:r>
              <a:rPr lang="en-US" sz="1200" kern="0" dirty="0">
                <a:solidFill>
                  <a:srgbClr val="FF0000"/>
                </a:solidFill>
              </a:rPr>
              <a:t> button.</a:t>
            </a:r>
          </a:p>
          <a:p>
            <a:pPr>
              <a:buNone/>
            </a:pPr>
            <a:r>
              <a:rPr lang="en-US" sz="1200" kern="0" dirty="0">
                <a:solidFill>
                  <a:srgbClr val="FF0000"/>
                </a:solidFill>
              </a:rPr>
              <a:t>You will be instructed to go online later in the exercise.</a:t>
            </a:r>
          </a:p>
        </p:txBody>
      </p:sp>
      <p:grpSp>
        <p:nvGrpSpPr>
          <p:cNvPr id="14" name="Group 13"/>
          <p:cNvGrpSpPr/>
          <p:nvPr/>
        </p:nvGrpSpPr>
        <p:grpSpPr>
          <a:xfrm>
            <a:off x="6274194" y="5433287"/>
            <a:ext cx="1372480" cy="409"/>
            <a:chOff x="888217" y="2700869"/>
            <a:chExt cx="1372480" cy="409"/>
          </a:xfrm>
        </p:grpSpPr>
        <p:cxnSp>
          <p:nvCxnSpPr>
            <p:cNvPr id="5" name="Straight Connector 4"/>
            <p:cNvCxnSpPr/>
            <p:nvPr/>
          </p:nvCxnSpPr>
          <p:spPr bwMode="auto">
            <a:xfrm rot="-900000" flipV="1">
              <a:off x="888217" y="2700869"/>
              <a:ext cx="1371600" cy="0"/>
            </a:xfrm>
            <a:prstGeom prst="line">
              <a:avLst/>
            </a:prstGeom>
            <a:solidFill>
              <a:schemeClr val="tx2"/>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Straight Connector 11"/>
            <p:cNvCxnSpPr/>
            <p:nvPr/>
          </p:nvCxnSpPr>
          <p:spPr bwMode="auto">
            <a:xfrm rot="900000" flipV="1">
              <a:off x="889097" y="2701278"/>
              <a:ext cx="1371600" cy="0"/>
            </a:xfrm>
            <a:prstGeom prst="line">
              <a:avLst/>
            </a:prstGeom>
            <a:solidFill>
              <a:schemeClr val="tx2"/>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cxnSp>
        <p:nvCxnSpPr>
          <p:cNvPr id="17" name="Straight Arrow Connector 16"/>
          <p:cNvCxnSpPr/>
          <p:nvPr/>
        </p:nvCxnSpPr>
        <p:spPr bwMode="auto">
          <a:xfrm>
            <a:off x="3023143" y="4724894"/>
            <a:ext cx="3343151" cy="671987"/>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1138508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64" y="4243753"/>
            <a:ext cx="8277828" cy="1511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326" y="1340936"/>
            <a:ext cx="2678566" cy="264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Startdrive</a:t>
            </a:r>
            <a:br>
              <a:rPr lang="en-US" dirty="0"/>
            </a:br>
            <a:r>
              <a:rPr lang="en-US" dirty="0"/>
              <a:t>Commissioning wizard</a:t>
            </a:r>
          </a:p>
        </p:txBody>
      </p:sp>
      <p:sp>
        <p:nvSpPr>
          <p:cNvPr id="7" name="Content Placeholder 2"/>
          <p:cNvSpPr txBox="1">
            <a:spLocks/>
          </p:cNvSpPr>
          <p:nvPr/>
        </p:nvSpPr>
        <p:spPr>
          <a:xfrm flipH="1">
            <a:off x="365032" y="2134090"/>
            <a:ext cx="4937760" cy="295466"/>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In the Project tree, double click </a:t>
            </a:r>
            <a:r>
              <a:rPr lang="en-US" sz="1200" b="1" kern="0" dirty="0"/>
              <a:t>Parameter</a:t>
            </a:r>
            <a:r>
              <a:rPr lang="en-US" sz="1200" kern="0" dirty="0"/>
              <a:t> under the Drive_1 device.</a:t>
            </a:r>
          </a:p>
        </p:txBody>
      </p:sp>
      <p:sp>
        <p:nvSpPr>
          <p:cNvPr id="8" name="Content Placeholder 2"/>
          <p:cNvSpPr txBox="1">
            <a:spLocks/>
          </p:cNvSpPr>
          <p:nvPr/>
        </p:nvSpPr>
        <p:spPr>
          <a:xfrm>
            <a:off x="364167" y="5905794"/>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11" name="Content Placeholder 2"/>
          <p:cNvSpPr txBox="1">
            <a:spLocks/>
          </p:cNvSpPr>
          <p:nvPr/>
        </p:nvSpPr>
        <p:spPr>
          <a:xfrm flipH="1">
            <a:off x="365032" y="3153210"/>
            <a:ext cx="5303520" cy="829971"/>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Parameter window will open with the </a:t>
            </a:r>
            <a:r>
              <a:rPr lang="en-US" sz="1200" b="1" kern="0" dirty="0"/>
              <a:t>Wizards</a:t>
            </a:r>
            <a:r>
              <a:rPr lang="en-US" sz="1200" kern="0" dirty="0"/>
              <a:t> tab already selected.</a:t>
            </a:r>
          </a:p>
          <a:p>
            <a:pPr>
              <a:buNone/>
            </a:pPr>
            <a:r>
              <a:rPr lang="en-US" sz="1200" kern="0" dirty="0"/>
              <a:t>The other tabs, </a:t>
            </a:r>
            <a:r>
              <a:rPr lang="en-US" sz="1200" b="1" kern="0" dirty="0"/>
              <a:t>Functional View</a:t>
            </a:r>
            <a:r>
              <a:rPr lang="en-US" sz="1200" kern="0" dirty="0"/>
              <a:t> and </a:t>
            </a:r>
            <a:r>
              <a:rPr lang="en-US" sz="1200" b="1" kern="0" dirty="0"/>
              <a:t>Parameter View</a:t>
            </a:r>
            <a:r>
              <a:rPr lang="en-US" sz="1200" kern="0" dirty="0"/>
              <a:t> provide two formats for viewing parameters. We’ll take a closer look at those later in the lab.</a:t>
            </a:r>
          </a:p>
        </p:txBody>
      </p:sp>
      <p:cxnSp>
        <p:nvCxnSpPr>
          <p:cNvPr id="12" name="Straight Arrow Connector 11"/>
          <p:cNvCxnSpPr/>
          <p:nvPr/>
        </p:nvCxnSpPr>
        <p:spPr bwMode="auto">
          <a:xfrm>
            <a:off x="5181806" y="2281822"/>
            <a:ext cx="1521144" cy="890003"/>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9" name="Oval 8"/>
          <p:cNvSpPr/>
          <p:nvPr/>
        </p:nvSpPr>
        <p:spPr bwMode="auto">
          <a:xfrm>
            <a:off x="3141785" y="3185491"/>
            <a:ext cx="914400" cy="22860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cxnSp>
        <p:nvCxnSpPr>
          <p:cNvPr id="10" name="Straight Arrow Connector 9"/>
          <p:cNvCxnSpPr/>
          <p:nvPr/>
        </p:nvCxnSpPr>
        <p:spPr bwMode="auto">
          <a:xfrm>
            <a:off x="5422790" y="3299791"/>
            <a:ext cx="1280160" cy="1049471"/>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2672538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538" y="2643921"/>
            <a:ext cx="819150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Startdrive</a:t>
            </a:r>
            <a:br>
              <a:rPr lang="en-US" dirty="0"/>
            </a:br>
            <a:r>
              <a:rPr lang="en-US" dirty="0"/>
              <a:t>Commissioning wizard</a:t>
            </a:r>
          </a:p>
        </p:txBody>
      </p:sp>
      <p:sp>
        <p:nvSpPr>
          <p:cNvPr id="4" name="Content Placeholder 2"/>
          <p:cNvSpPr txBox="1">
            <a:spLocks/>
          </p:cNvSpPr>
          <p:nvPr/>
        </p:nvSpPr>
        <p:spPr>
          <a:xfrm flipH="1">
            <a:off x="457538" y="1555611"/>
            <a:ext cx="4297680" cy="62683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Let’s continue with the Startdrive commissioning process …</a:t>
            </a:r>
          </a:p>
          <a:p>
            <a:pPr>
              <a:buNone/>
            </a:pPr>
            <a:r>
              <a:rPr lang="en-US" sz="1200" kern="0" dirty="0"/>
              <a:t>Select </a:t>
            </a:r>
            <a:r>
              <a:rPr lang="en-US" sz="1200" b="1" kern="0" dirty="0"/>
              <a:t>Commissioning wizard</a:t>
            </a:r>
          </a:p>
        </p:txBody>
      </p:sp>
      <p:sp>
        <p:nvSpPr>
          <p:cNvPr id="5" name="Oval 4"/>
          <p:cNvSpPr/>
          <p:nvPr/>
        </p:nvSpPr>
        <p:spPr bwMode="auto">
          <a:xfrm>
            <a:off x="3380120" y="4268426"/>
            <a:ext cx="1898947" cy="36576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6" name="Content Placeholder 2"/>
          <p:cNvSpPr txBox="1">
            <a:spLocks/>
          </p:cNvSpPr>
          <p:nvPr/>
        </p:nvSpPr>
        <p:spPr>
          <a:xfrm>
            <a:off x="459579" y="587399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2915256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Commissioning wizard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61064" y="1551472"/>
            <a:ext cx="5475282" cy="4570907"/>
          </a:xfrm>
          <a:prstGeom prst="rect">
            <a:avLst/>
          </a:prstGeom>
          <a:noFill/>
          <a:ln w="9525">
            <a:noFill/>
            <a:miter lim="800000"/>
            <a:headEnd/>
            <a:tailEnd/>
          </a:ln>
          <a:effectLst/>
        </p:spPr>
      </p:pic>
      <p:sp>
        <p:nvSpPr>
          <p:cNvPr id="4" name="Content Placeholder 2"/>
          <p:cNvSpPr txBox="1">
            <a:spLocks/>
          </p:cNvSpPr>
          <p:nvPr/>
        </p:nvSpPr>
        <p:spPr>
          <a:xfrm flipH="1">
            <a:off x="452868" y="1550103"/>
            <a:ext cx="2286000" cy="49859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Change to Expert, click </a:t>
            </a:r>
            <a:r>
              <a:rPr lang="en-US" sz="1200" b="1" kern="0" dirty="0"/>
              <a:t>Next </a:t>
            </a:r>
            <a:r>
              <a:rPr lang="en-US" sz="1200" kern="0" dirty="0"/>
              <a:t>and continue to the next page.</a:t>
            </a:r>
          </a:p>
        </p:txBody>
      </p:sp>
    </p:spTree>
    <p:extLst>
      <p:ext uri="{BB962C8B-B14F-4D97-AF65-F5344CB8AC3E}">
        <p14:creationId xmlns:p14="http://schemas.microsoft.com/office/powerpoint/2010/main" val="37414151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Commissioning wizard</a:t>
            </a:r>
          </a:p>
        </p:txBody>
      </p:sp>
      <p:pic>
        <p:nvPicPr>
          <p:cNvPr id="4099" name="Picture 3"/>
          <p:cNvPicPr>
            <a:picLocks noChangeAspect="1" noChangeArrowheads="1"/>
          </p:cNvPicPr>
          <p:nvPr/>
        </p:nvPicPr>
        <p:blipFill>
          <a:blip r:embed="rId2" cstate="print"/>
          <a:srcRect/>
          <a:stretch>
            <a:fillRect/>
          </a:stretch>
        </p:blipFill>
        <p:spPr bwMode="auto">
          <a:xfrm>
            <a:off x="3063240" y="1553256"/>
            <a:ext cx="5473916" cy="4572000"/>
          </a:xfrm>
          <a:prstGeom prst="rect">
            <a:avLst/>
          </a:prstGeom>
          <a:noFill/>
          <a:ln w="9525">
            <a:noFill/>
            <a:miter lim="800000"/>
            <a:headEnd/>
            <a:tailEnd/>
          </a:ln>
          <a:effectLst/>
        </p:spPr>
      </p:pic>
      <p:sp>
        <p:nvSpPr>
          <p:cNvPr id="5" name="Content Placeholder 2"/>
          <p:cNvSpPr txBox="1">
            <a:spLocks/>
          </p:cNvSpPr>
          <p:nvPr/>
        </p:nvSpPr>
        <p:spPr>
          <a:xfrm flipH="1">
            <a:off x="452868" y="1550103"/>
            <a:ext cx="2286000" cy="49859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No changes, simply click </a:t>
            </a:r>
            <a:r>
              <a:rPr lang="en-US" sz="1200" b="1" kern="0" dirty="0"/>
              <a:t>Next</a:t>
            </a:r>
            <a:r>
              <a:rPr lang="en-US" sz="1200" kern="0" dirty="0"/>
              <a:t> and continue to the next page.</a:t>
            </a:r>
          </a:p>
        </p:txBody>
      </p:sp>
    </p:spTree>
    <p:extLst>
      <p:ext uri="{BB962C8B-B14F-4D97-AF65-F5344CB8AC3E}">
        <p14:creationId xmlns:p14="http://schemas.microsoft.com/office/powerpoint/2010/main" val="27853989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Commissioning wizard: Macro selection</a:t>
            </a:r>
          </a:p>
        </p:txBody>
      </p:sp>
      <p:sp>
        <p:nvSpPr>
          <p:cNvPr id="3" name="Content Placeholder 2"/>
          <p:cNvSpPr txBox="1">
            <a:spLocks/>
          </p:cNvSpPr>
          <p:nvPr/>
        </p:nvSpPr>
        <p:spPr>
          <a:xfrm flipH="1">
            <a:off x="6810103" y="2778016"/>
            <a:ext cx="2103120" cy="686022"/>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4625" indent="-174625">
              <a:buNone/>
            </a:pPr>
            <a:r>
              <a:rPr lang="en-US" sz="1200" kern="0" dirty="0"/>
              <a:t>1. Click on the drop down and select (12) as shown in the lower screen shot. </a:t>
            </a:r>
          </a:p>
        </p:txBody>
      </p:sp>
      <p:pic>
        <p:nvPicPr>
          <p:cNvPr id="5123" name="Picture 3"/>
          <p:cNvPicPr>
            <a:picLocks noChangeAspect="1" noChangeArrowheads="1"/>
          </p:cNvPicPr>
          <p:nvPr/>
        </p:nvPicPr>
        <p:blipFill>
          <a:blip r:embed="rId3" cstate="print"/>
          <a:srcRect/>
          <a:stretch>
            <a:fillRect/>
          </a:stretch>
        </p:blipFill>
        <p:spPr bwMode="auto">
          <a:xfrm>
            <a:off x="321331" y="1419727"/>
            <a:ext cx="6254750" cy="22860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321331" y="3905386"/>
            <a:ext cx="6225197" cy="2286000"/>
          </a:xfrm>
          <a:prstGeom prst="rect">
            <a:avLst/>
          </a:prstGeom>
          <a:noFill/>
          <a:ln w="9525">
            <a:noFill/>
            <a:miter lim="800000"/>
            <a:headEnd/>
            <a:tailEnd/>
          </a:ln>
          <a:effectLst/>
        </p:spPr>
      </p:pic>
      <p:sp>
        <p:nvSpPr>
          <p:cNvPr id="6" name="Content Placeholder 2"/>
          <p:cNvSpPr txBox="1">
            <a:spLocks/>
          </p:cNvSpPr>
          <p:nvPr/>
        </p:nvSpPr>
        <p:spPr>
          <a:xfrm flipH="1">
            <a:off x="6810103" y="5438484"/>
            <a:ext cx="2103120" cy="279757"/>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4625" indent="-174625">
              <a:buNone/>
            </a:pPr>
            <a:r>
              <a:rPr lang="en-US" sz="1200" kern="0" dirty="0"/>
              <a:t>2. Click the </a:t>
            </a:r>
            <a:r>
              <a:rPr lang="en-US" sz="1200" b="1" kern="0" dirty="0"/>
              <a:t>Accept</a:t>
            </a:r>
            <a:r>
              <a:rPr lang="en-US" sz="1200" kern="0" dirty="0"/>
              <a:t> button. </a:t>
            </a:r>
          </a:p>
        </p:txBody>
      </p:sp>
      <p:cxnSp>
        <p:nvCxnSpPr>
          <p:cNvPr id="7" name="Straight Arrow Connector 6"/>
          <p:cNvCxnSpPr/>
          <p:nvPr/>
        </p:nvCxnSpPr>
        <p:spPr bwMode="auto">
          <a:xfrm rot="-420000" flipH="1">
            <a:off x="6409508" y="2953868"/>
            <a:ext cx="457200" cy="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Straight Arrow Connector 7"/>
          <p:cNvCxnSpPr/>
          <p:nvPr/>
        </p:nvCxnSpPr>
        <p:spPr bwMode="auto">
          <a:xfrm flipH="1">
            <a:off x="4441371" y="2926008"/>
            <a:ext cx="2421090" cy="2512476"/>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Straight Arrow Connector 10"/>
          <p:cNvCxnSpPr/>
          <p:nvPr/>
        </p:nvCxnSpPr>
        <p:spPr bwMode="auto">
          <a:xfrm rot="-1980000" flipH="1">
            <a:off x="6093329" y="5815918"/>
            <a:ext cx="822960" cy="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0" name="Content Placeholder 2"/>
          <p:cNvSpPr txBox="1">
            <a:spLocks/>
          </p:cNvSpPr>
          <p:nvPr/>
        </p:nvSpPr>
        <p:spPr>
          <a:xfrm>
            <a:off x="6810103" y="5883865"/>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12" name="Oval 11"/>
          <p:cNvSpPr/>
          <p:nvPr/>
        </p:nvSpPr>
        <p:spPr bwMode="auto">
          <a:xfrm>
            <a:off x="4759341" y="5750965"/>
            <a:ext cx="2103120" cy="64008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17566393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Commissioning wizard</a:t>
            </a:r>
          </a:p>
        </p:txBody>
      </p:sp>
      <p:sp>
        <p:nvSpPr>
          <p:cNvPr id="3" name="Content Placeholder 2"/>
          <p:cNvSpPr txBox="1">
            <a:spLocks/>
          </p:cNvSpPr>
          <p:nvPr/>
        </p:nvSpPr>
        <p:spPr>
          <a:xfrm flipH="1">
            <a:off x="322233" y="1550102"/>
            <a:ext cx="2834640" cy="1033103"/>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Now your </a:t>
            </a:r>
            <a:r>
              <a:rPr lang="en-US" sz="1200" u="sng" kern="0" dirty="0" err="1"/>
              <a:t>setpoints</a:t>
            </a:r>
            <a:r>
              <a:rPr lang="en-US" sz="1200" u="sng" kern="0" dirty="0"/>
              <a:t>/command sources </a:t>
            </a:r>
            <a:r>
              <a:rPr lang="en-US" sz="1200" kern="0" dirty="0"/>
              <a:t>screen should look like this. </a:t>
            </a:r>
          </a:p>
          <a:p>
            <a:pPr>
              <a:buNone/>
            </a:pPr>
            <a:r>
              <a:rPr lang="en-US" sz="1200" kern="0" dirty="0"/>
              <a:t>Press </a:t>
            </a:r>
            <a:r>
              <a:rPr lang="en-US" sz="1200" b="1" kern="0" dirty="0"/>
              <a:t>Next</a:t>
            </a:r>
            <a:r>
              <a:rPr lang="en-US" sz="1200" kern="0" dirty="0"/>
              <a:t> and continue to the next page.</a:t>
            </a:r>
          </a:p>
        </p:txBody>
      </p:sp>
      <p:pic>
        <p:nvPicPr>
          <p:cNvPr id="6146" name="Picture 2"/>
          <p:cNvPicPr>
            <a:picLocks noChangeAspect="1" noChangeArrowheads="1"/>
          </p:cNvPicPr>
          <p:nvPr/>
        </p:nvPicPr>
        <p:blipFill>
          <a:blip r:embed="rId2" cstate="print"/>
          <a:srcRect/>
          <a:stretch>
            <a:fillRect/>
          </a:stretch>
        </p:blipFill>
        <p:spPr bwMode="auto">
          <a:xfrm>
            <a:off x="3374580" y="1554888"/>
            <a:ext cx="5500364" cy="4572000"/>
          </a:xfrm>
          <a:prstGeom prst="rect">
            <a:avLst/>
          </a:prstGeom>
          <a:noFill/>
          <a:ln w="9525">
            <a:noFill/>
            <a:miter lim="800000"/>
            <a:headEnd/>
            <a:tailEnd/>
          </a:ln>
          <a:effectLst/>
        </p:spPr>
      </p:pic>
    </p:spTree>
    <p:extLst>
      <p:ext uri="{BB962C8B-B14F-4D97-AF65-F5344CB8AC3E}">
        <p14:creationId xmlns:p14="http://schemas.microsoft.com/office/powerpoint/2010/main" val="1601221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 (IOP)</a:t>
            </a:r>
            <a:br>
              <a:rPr lang="en-US" dirty="0"/>
            </a:br>
            <a:r>
              <a:rPr lang="en-US" dirty="0"/>
              <a:t>Information: Status Screen</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8682" y="3111879"/>
            <a:ext cx="2846855"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0852" y="3107842"/>
            <a:ext cx="2858372"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954" y="3111879"/>
            <a:ext cx="2849669"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bwMode="auto">
          <a:xfrm>
            <a:off x="6082927" y="2418816"/>
            <a:ext cx="2834640" cy="552459"/>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buNone/>
            </a:pPr>
            <a:r>
              <a:rPr lang="en-US" sz="1400" b="1" kern="0" dirty="0"/>
              <a:t>Trend view</a:t>
            </a:r>
          </a:p>
          <a:p>
            <a:pPr>
              <a:lnSpc>
                <a:spcPct val="100000"/>
              </a:lnSpc>
              <a:spcBef>
                <a:spcPts val="300"/>
              </a:spcBef>
              <a:buNone/>
            </a:pPr>
            <a:r>
              <a:rPr lang="en-US" sz="1200" kern="0" dirty="0"/>
              <a:t>Trending of motor RPMs for 2 minutes</a:t>
            </a:r>
          </a:p>
        </p:txBody>
      </p:sp>
      <p:sp>
        <p:nvSpPr>
          <p:cNvPr id="7" name="Content Placeholder 2"/>
          <p:cNvSpPr txBox="1">
            <a:spLocks/>
          </p:cNvSpPr>
          <p:nvPr/>
        </p:nvSpPr>
        <p:spPr bwMode="auto">
          <a:xfrm>
            <a:off x="3932029" y="2418816"/>
            <a:ext cx="1280160" cy="329321"/>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400" b="1" kern="0" dirty="0"/>
              <a:t>Scalar Value</a:t>
            </a:r>
          </a:p>
        </p:txBody>
      </p:sp>
      <p:sp>
        <p:nvSpPr>
          <p:cNvPr id="8" name="Content Placeholder 2"/>
          <p:cNvSpPr txBox="1">
            <a:spLocks/>
          </p:cNvSpPr>
          <p:nvPr/>
        </p:nvSpPr>
        <p:spPr bwMode="auto">
          <a:xfrm>
            <a:off x="1101148" y="2425906"/>
            <a:ext cx="1097280" cy="329321"/>
          </a:xfrm>
          <a:prstGeom prst="rect">
            <a:avLst/>
          </a:prstGeom>
          <a:solidFill>
            <a:srgbClr val="73B4C8"/>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400" b="1" kern="0" dirty="0"/>
              <a:t>Bar Graph</a:t>
            </a:r>
          </a:p>
        </p:txBody>
      </p:sp>
      <p:sp>
        <p:nvSpPr>
          <p:cNvPr id="9" name="Content Placeholder 2"/>
          <p:cNvSpPr txBox="1">
            <a:spLocks/>
          </p:cNvSpPr>
          <p:nvPr/>
        </p:nvSpPr>
        <p:spPr>
          <a:xfrm>
            <a:off x="1090224" y="1554480"/>
            <a:ext cx="6949440" cy="49859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Here you see configuration examples of the Status screen formats. The user can select from a long list of drive values to display. Here we see the motor actual speed in RPMs and drive output voltage.</a:t>
            </a:r>
          </a:p>
        </p:txBody>
      </p:sp>
    </p:spTree>
    <p:extLst>
      <p:ext uri="{BB962C8B-B14F-4D97-AF65-F5344CB8AC3E}">
        <p14:creationId xmlns:p14="http://schemas.microsoft.com/office/powerpoint/2010/main" val="19869828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Commissioning wizard</a:t>
            </a:r>
          </a:p>
        </p:txBody>
      </p:sp>
      <p:sp>
        <p:nvSpPr>
          <p:cNvPr id="3" name="Content Placeholder 2"/>
          <p:cNvSpPr txBox="1">
            <a:spLocks/>
          </p:cNvSpPr>
          <p:nvPr/>
        </p:nvSpPr>
        <p:spPr>
          <a:xfrm flipH="1">
            <a:off x="818646" y="1550103"/>
            <a:ext cx="3383280" cy="62683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Select the IEC 50Hz motor as shown below.</a:t>
            </a:r>
          </a:p>
          <a:p>
            <a:pPr>
              <a:buNone/>
            </a:pPr>
            <a:r>
              <a:rPr lang="en-US" sz="1200" kern="0" dirty="0"/>
              <a:t>Press </a:t>
            </a:r>
            <a:r>
              <a:rPr lang="en-US" sz="1200" b="1" kern="0" dirty="0"/>
              <a:t>Next</a:t>
            </a:r>
            <a:r>
              <a:rPr lang="en-US" sz="1200" kern="0" dirty="0"/>
              <a:t> and continue to the next page.</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9140" y="2279699"/>
            <a:ext cx="4955023" cy="4144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57734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Commissioning wizard</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9518" y="1600794"/>
            <a:ext cx="5216451"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22855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Commissioning wizard</a:t>
            </a:r>
          </a:p>
        </p:txBody>
      </p:sp>
      <p:sp>
        <p:nvSpPr>
          <p:cNvPr id="5" name="Content Placeholder 2"/>
          <p:cNvSpPr txBox="1">
            <a:spLocks/>
          </p:cNvSpPr>
          <p:nvPr/>
        </p:nvSpPr>
        <p:spPr>
          <a:xfrm flipH="1">
            <a:off x="809901" y="1550130"/>
            <a:ext cx="3108960" cy="62683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Set the ramp times as shown below.</a:t>
            </a:r>
          </a:p>
          <a:p>
            <a:pPr>
              <a:buNone/>
            </a:pPr>
            <a:r>
              <a:rPr lang="en-US" sz="1200" kern="0" dirty="0"/>
              <a:t>Press </a:t>
            </a:r>
            <a:r>
              <a:rPr lang="en-US" sz="1200" b="1" kern="0" dirty="0"/>
              <a:t>Next</a:t>
            </a:r>
            <a:r>
              <a:rPr lang="en-US" sz="1200" kern="0" dirty="0"/>
              <a:t> and continue to the next page.</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9570" y="2110053"/>
            <a:ext cx="5072331" cy="4206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728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Commissioning wizard</a:t>
            </a:r>
          </a:p>
        </p:txBody>
      </p:sp>
      <p:sp>
        <p:nvSpPr>
          <p:cNvPr id="3" name="Content Placeholder 2"/>
          <p:cNvSpPr txBox="1">
            <a:spLocks/>
          </p:cNvSpPr>
          <p:nvPr/>
        </p:nvSpPr>
        <p:spPr>
          <a:xfrm flipH="1">
            <a:off x="2508077" y="1463000"/>
            <a:ext cx="4114800" cy="62683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For the Motor identification, make the selection as shown.</a:t>
            </a:r>
          </a:p>
          <a:p>
            <a:pPr>
              <a:buNone/>
            </a:pPr>
            <a:r>
              <a:rPr lang="en-US" sz="1200" kern="0" dirty="0"/>
              <a:t>Press </a:t>
            </a:r>
            <a:r>
              <a:rPr lang="en-US" sz="1200" b="1" kern="0" dirty="0"/>
              <a:t>Next</a:t>
            </a:r>
            <a:r>
              <a:rPr lang="en-US" sz="1200" kern="0" dirty="0"/>
              <a:t> and continue to the next page.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2439" y="2181497"/>
            <a:ext cx="4919123" cy="4114800"/>
          </a:xfrm>
          <a:prstGeom prst="rect">
            <a:avLst/>
          </a:prstGeom>
          <a:noFill/>
          <a:ln w="9525">
            <a:noFill/>
            <a:miter lim="800000"/>
            <a:headEnd/>
            <a:tailEnd/>
          </a:ln>
          <a:effectLst/>
        </p:spPr>
      </p:pic>
      <p:sp>
        <p:nvSpPr>
          <p:cNvPr id="5" name="Oval 4"/>
          <p:cNvSpPr/>
          <p:nvPr/>
        </p:nvSpPr>
        <p:spPr bwMode="auto">
          <a:xfrm>
            <a:off x="3398019" y="3598817"/>
            <a:ext cx="2103120" cy="64008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21405412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956" y="1828715"/>
            <a:ext cx="4943108" cy="4109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Startdrive</a:t>
            </a:r>
            <a:br>
              <a:rPr lang="en-US" dirty="0"/>
            </a:br>
            <a:r>
              <a:rPr lang="en-US" dirty="0"/>
              <a:t>Commissioning wizard</a:t>
            </a:r>
          </a:p>
        </p:txBody>
      </p:sp>
      <p:sp>
        <p:nvSpPr>
          <p:cNvPr id="5" name="Content Placeholder 2"/>
          <p:cNvSpPr txBox="1">
            <a:spLocks/>
          </p:cNvSpPr>
          <p:nvPr/>
        </p:nvSpPr>
        <p:spPr>
          <a:xfrm flipH="1">
            <a:off x="365405" y="1459381"/>
            <a:ext cx="3657600" cy="62683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On the </a:t>
            </a:r>
            <a:r>
              <a:rPr lang="en-US" sz="1200" b="1" kern="0" dirty="0"/>
              <a:t>Summary</a:t>
            </a:r>
            <a:r>
              <a:rPr lang="en-US" sz="1200" kern="0" dirty="0"/>
              <a:t> page of the wizard, select </a:t>
            </a:r>
            <a:r>
              <a:rPr lang="en-US" sz="1200" b="1" kern="0" dirty="0"/>
              <a:t>Finish</a:t>
            </a:r>
          </a:p>
          <a:p>
            <a:pPr marL="174625" indent="-174625">
              <a:buNone/>
            </a:pPr>
            <a:r>
              <a:rPr lang="en-US" sz="1200" kern="0" dirty="0"/>
              <a:t>Continue to the next page</a:t>
            </a:r>
          </a:p>
        </p:txBody>
      </p:sp>
      <p:sp>
        <p:nvSpPr>
          <p:cNvPr id="6" name="Oval 5"/>
          <p:cNvSpPr/>
          <p:nvPr/>
        </p:nvSpPr>
        <p:spPr bwMode="auto">
          <a:xfrm>
            <a:off x="5540072" y="1971919"/>
            <a:ext cx="731520" cy="22860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7" name="Oval 6"/>
          <p:cNvSpPr>
            <a:spLocks/>
          </p:cNvSpPr>
          <p:nvPr/>
        </p:nvSpPr>
        <p:spPr bwMode="auto">
          <a:xfrm>
            <a:off x="7757390" y="5720652"/>
            <a:ext cx="731520" cy="22860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35497169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Commissioning wizard</a:t>
            </a:r>
          </a:p>
        </p:txBody>
      </p:sp>
      <p:sp>
        <p:nvSpPr>
          <p:cNvPr id="3" name="Content Placeholder 2"/>
          <p:cNvSpPr txBox="1">
            <a:spLocks/>
          </p:cNvSpPr>
          <p:nvPr/>
        </p:nvSpPr>
        <p:spPr>
          <a:xfrm flipH="1">
            <a:off x="452866" y="4417196"/>
            <a:ext cx="4572000" cy="1492716"/>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3. On the Main menu select </a:t>
            </a:r>
            <a:r>
              <a:rPr lang="en-US" sz="1200" b="1" kern="0" dirty="0"/>
              <a:t>Go online</a:t>
            </a:r>
          </a:p>
          <a:p>
            <a:pPr marL="174625" indent="-174625">
              <a:buNone/>
            </a:pPr>
            <a:r>
              <a:rPr lang="en-US" sz="1200" kern="0" dirty="0"/>
              <a:t>4. Confirm you are online. The online status bar in the lower right corner should be updating.</a:t>
            </a:r>
          </a:p>
          <a:p>
            <a:pPr marL="174625" indent="-174625">
              <a:buNone/>
            </a:pPr>
            <a:r>
              <a:rPr lang="en-US" sz="1200" kern="0" dirty="0"/>
              <a:t>5. Click the download icon to start the offline file transfer</a:t>
            </a:r>
          </a:p>
          <a:p>
            <a:pPr marL="174625" indent="-174625">
              <a:buNone/>
            </a:pPr>
            <a:r>
              <a:rPr lang="en-US" sz="1200" kern="0" dirty="0"/>
              <a:t>Continue to the next page</a:t>
            </a:r>
          </a:p>
        </p:txBody>
      </p:sp>
      <p:pic>
        <p:nvPicPr>
          <p:cNvPr id="11267" name="Picture 3"/>
          <p:cNvPicPr>
            <a:picLocks noChangeAspect="1" noChangeArrowheads="1"/>
          </p:cNvPicPr>
          <p:nvPr/>
        </p:nvPicPr>
        <p:blipFill>
          <a:blip r:embed="rId2" cstate="print"/>
          <a:srcRect/>
          <a:stretch>
            <a:fillRect/>
          </a:stretch>
        </p:blipFill>
        <p:spPr bwMode="auto">
          <a:xfrm>
            <a:off x="5757975" y="5024190"/>
            <a:ext cx="2933700" cy="266700"/>
          </a:xfrm>
          <a:prstGeom prst="rect">
            <a:avLst/>
          </a:prstGeom>
          <a:noFill/>
          <a:ln w="9525">
            <a:noFill/>
            <a:miter lim="800000"/>
            <a:headEnd/>
            <a:tailEnd/>
          </a:ln>
          <a:effectLst/>
        </p:spPr>
      </p:pic>
      <p:grpSp>
        <p:nvGrpSpPr>
          <p:cNvPr id="6" name="Group 5"/>
          <p:cNvGrpSpPr/>
          <p:nvPr/>
        </p:nvGrpSpPr>
        <p:grpSpPr>
          <a:xfrm>
            <a:off x="5758661" y="4477615"/>
            <a:ext cx="3124200" cy="504825"/>
            <a:chOff x="5758661" y="2521669"/>
            <a:chExt cx="3124200" cy="504825"/>
          </a:xfrm>
        </p:grpSpPr>
        <p:pic>
          <p:nvPicPr>
            <p:cNvPr id="11266" name="Picture 2"/>
            <p:cNvPicPr>
              <a:picLocks noChangeAspect="1" noChangeArrowheads="1"/>
            </p:cNvPicPr>
            <p:nvPr/>
          </p:nvPicPr>
          <p:blipFill>
            <a:blip r:embed="rId3" cstate="print"/>
            <a:srcRect/>
            <a:stretch>
              <a:fillRect/>
            </a:stretch>
          </p:blipFill>
          <p:spPr bwMode="auto">
            <a:xfrm>
              <a:off x="5758661" y="2521669"/>
              <a:ext cx="3124200" cy="504825"/>
            </a:xfrm>
            <a:prstGeom prst="rect">
              <a:avLst/>
            </a:prstGeom>
            <a:noFill/>
            <a:ln w="9525">
              <a:noFill/>
              <a:miter lim="800000"/>
              <a:headEnd/>
              <a:tailEnd/>
            </a:ln>
            <a:effectLst/>
          </p:spPr>
        </p:pic>
        <p:sp>
          <p:nvSpPr>
            <p:cNvPr id="16" name="Oval 15"/>
            <p:cNvSpPr/>
            <p:nvPr/>
          </p:nvSpPr>
          <p:spPr bwMode="auto">
            <a:xfrm>
              <a:off x="7224962" y="2743465"/>
              <a:ext cx="822960"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grpSp>
      <p:grpSp>
        <p:nvGrpSpPr>
          <p:cNvPr id="10" name="Group 9"/>
          <p:cNvGrpSpPr/>
          <p:nvPr/>
        </p:nvGrpSpPr>
        <p:grpSpPr>
          <a:xfrm>
            <a:off x="5758661" y="5334155"/>
            <a:ext cx="3124200" cy="504825"/>
            <a:chOff x="5123133" y="3333759"/>
            <a:chExt cx="3124200" cy="504825"/>
          </a:xfrm>
        </p:grpSpPr>
        <p:pic>
          <p:nvPicPr>
            <p:cNvPr id="12" name="Picture 2"/>
            <p:cNvPicPr>
              <a:picLocks noChangeAspect="1" noChangeArrowheads="1"/>
            </p:cNvPicPr>
            <p:nvPr/>
          </p:nvPicPr>
          <p:blipFill>
            <a:blip r:embed="rId3" cstate="print"/>
            <a:srcRect/>
            <a:stretch>
              <a:fillRect/>
            </a:stretch>
          </p:blipFill>
          <p:spPr bwMode="auto">
            <a:xfrm>
              <a:off x="5123133" y="3333759"/>
              <a:ext cx="3124200" cy="504825"/>
            </a:xfrm>
            <a:prstGeom prst="rect">
              <a:avLst/>
            </a:prstGeom>
            <a:noFill/>
            <a:ln w="9525">
              <a:noFill/>
              <a:miter lim="800000"/>
              <a:headEnd/>
              <a:tailEnd/>
            </a:ln>
            <a:effectLst/>
          </p:spPr>
        </p:pic>
        <p:sp>
          <p:nvSpPr>
            <p:cNvPr id="17" name="Oval 16"/>
            <p:cNvSpPr/>
            <p:nvPr/>
          </p:nvSpPr>
          <p:spPr bwMode="auto">
            <a:xfrm>
              <a:off x="5559924" y="3560044"/>
              <a:ext cx="457200"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grpSp>
      <p:sp>
        <p:nvSpPr>
          <p:cNvPr id="7" name="Pentagon 6"/>
          <p:cNvSpPr/>
          <p:nvPr/>
        </p:nvSpPr>
        <p:spPr bwMode="auto">
          <a:xfrm>
            <a:off x="5117858" y="4557804"/>
            <a:ext cx="548640" cy="346043"/>
          </a:xfrm>
          <a:prstGeom prst="homePlate">
            <a:avLst/>
          </a:prstGeom>
          <a:solidFill>
            <a:srgbClr val="00B4F0"/>
          </a:solidFill>
          <a:ln w="12700">
            <a:solidFill>
              <a:schemeClr val="tx1"/>
            </a:solidFill>
            <a:round/>
            <a:headEnd/>
            <a:tailEnd/>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r>
              <a:rPr lang="en-US" sz="1400" dirty="0">
                <a:solidFill>
                  <a:schemeClr val="tx1"/>
                </a:solidFill>
              </a:rPr>
              <a:t>3</a:t>
            </a:r>
          </a:p>
        </p:txBody>
      </p:sp>
      <p:sp>
        <p:nvSpPr>
          <p:cNvPr id="21" name="Pentagon 20"/>
          <p:cNvSpPr/>
          <p:nvPr/>
        </p:nvSpPr>
        <p:spPr bwMode="auto">
          <a:xfrm>
            <a:off x="5118032" y="4984217"/>
            <a:ext cx="548640" cy="346043"/>
          </a:xfrm>
          <a:prstGeom prst="homePlate">
            <a:avLst/>
          </a:prstGeom>
          <a:solidFill>
            <a:srgbClr val="00B4F0"/>
          </a:solidFill>
          <a:ln w="12700">
            <a:solidFill>
              <a:schemeClr val="tx1"/>
            </a:solidFill>
            <a:round/>
            <a:headEnd/>
            <a:tailEnd/>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r>
              <a:rPr lang="en-US" sz="1400" dirty="0">
                <a:solidFill>
                  <a:schemeClr val="tx1"/>
                </a:solidFill>
              </a:rPr>
              <a:t>4</a:t>
            </a:r>
          </a:p>
        </p:txBody>
      </p:sp>
      <p:sp>
        <p:nvSpPr>
          <p:cNvPr id="22" name="Pentagon 21"/>
          <p:cNvSpPr/>
          <p:nvPr/>
        </p:nvSpPr>
        <p:spPr bwMode="auto">
          <a:xfrm>
            <a:off x="5121013" y="5416327"/>
            <a:ext cx="548640" cy="346043"/>
          </a:xfrm>
          <a:prstGeom prst="homePlate">
            <a:avLst/>
          </a:prstGeom>
          <a:solidFill>
            <a:srgbClr val="00B4F0"/>
          </a:solidFill>
          <a:ln w="12700">
            <a:solidFill>
              <a:schemeClr val="tx1"/>
            </a:solidFill>
            <a:round/>
            <a:headEnd/>
            <a:tailEnd/>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r>
              <a:rPr lang="en-US" sz="1400" dirty="0">
                <a:solidFill>
                  <a:schemeClr val="tx1"/>
                </a:solidFill>
              </a:rPr>
              <a:t>5</a:t>
            </a:r>
          </a:p>
        </p:txBody>
      </p:sp>
      <p:sp>
        <p:nvSpPr>
          <p:cNvPr id="15" name="Oval 14"/>
          <p:cNvSpPr/>
          <p:nvPr/>
        </p:nvSpPr>
        <p:spPr bwMode="auto">
          <a:xfrm>
            <a:off x="6177006" y="1884178"/>
            <a:ext cx="1097280"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25" name="Content Placeholder 2"/>
          <p:cNvSpPr txBox="1">
            <a:spLocks/>
          </p:cNvSpPr>
          <p:nvPr/>
        </p:nvSpPr>
        <p:spPr>
          <a:xfrm flipH="1">
            <a:off x="457200" y="1887989"/>
            <a:ext cx="3108960" cy="279757"/>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1. Select </a:t>
            </a:r>
            <a:r>
              <a:rPr lang="en-US" sz="1200" b="1" kern="0" dirty="0"/>
              <a:t>Save project</a:t>
            </a:r>
            <a:r>
              <a:rPr lang="en-US" sz="1200" kern="0" dirty="0"/>
              <a:t> on the main menu</a:t>
            </a:r>
          </a:p>
        </p:txBody>
      </p:sp>
      <p:sp>
        <p:nvSpPr>
          <p:cNvPr id="27" name="Content Placeholder 2"/>
          <p:cNvSpPr txBox="1">
            <a:spLocks/>
          </p:cNvSpPr>
          <p:nvPr/>
        </p:nvSpPr>
        <p:spPr>
          <a:xfrm flipH="1">
            <a:off x="457200" y="3490263"/>
            <a:ext cx="4572000" cy="49859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4625" indent="-174625">
              <a:buNone/>
            </a:pPr>
            <a:r>
              <a:rPr lang="en-US" sz="1200" kern="0" dirty="0"/>
              <a:t>2. Simply select the </a:t>
            </a:r>
            <a:r>
              <a:rPr lang="en-US" sz="1200" b="1" kern="0" dirty="0"/>
              <a:t>Drive_1</a:t>
            </a:r>
            <a:r>
              <a:rPr lang="en-US" sz="1200" kern="0" dirty="0"/>
              <a:t> device in the </a:t>
            </a:r>
            <a:r>
              <a:rPr lang="en-US" sz="1200" u="sng" kern="0" dirty="0"/>
              <a:t>Project tree</a:t>
            </a:r>
            <a:r>
              <a:rPr lang="en-US" sz="1200" kern="0" dirty="0"/>
              <a:t> by clicking on it one time. (no double click)</a:t>
            </a:r>
          </a:p>
        </p:txBody>
      </p:sp>
      <p:sp>
        <p:nvSpPr>
          <p:cNvPr id="28" name="Pentagon 27"/>
          <p:cNvSpPr/>
          <p:nvPr/>
        </p:nvSpPr>
        <p:spPr bwMode="auto">
          <a:xfrm>
            <a:off x="5119189" y="3565298"/>
            <a:ext cx="548640" cy="346043"/>
          </a:xfrm>
          <a:prstGeom prst="homePlate">
            <a:avLst/>
          </a:prstGeom>
          <a:solidFill>
            <a:srgbClr val="00B4F0"/>
          </a:solidFill>
          <a:ln w="12700">
            <a:solidFill>
              <a:schemeClr val="tx1"/>
            </a:solidFill>
            <a:round/>
            <a:headEnd/>
            <a:tailEnd/>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r>
              <a:rPr lang="en-US" sz="1400" dirty="0">
                <a:solidFill>
                  <a:schemeClr val="tx1"/>
                </a:solidFill>
              </a:rPr>
              <a:t>2</a:t>
            </a:r>
          </a:p>
        </p:txBody>
      </p:sp>
      <p:sp>
        <p:nvSpPr>
          <p:cNvPr id="29" name="Pentagon 28"/>
          <p:cNvSpPr/>
          <p:nvPr/>
        </p:nvSpPr>
        <p:spPr bwMode="auto">
          <a:xfrm>
            <a:off x="5120640" y="1862280"/>
            <a:ext cx="548640" cy="327641"/>
          </a:xfrm>
          <a:prstGeom prst="homePlate">
            <a:avLst/>
          </a:prstGeom>
          <a:solidFill>
            <a:srgbClr val="00B4F0"/>
          </a:solidFill>
          <a:ln w="12700">
            <a:solidFill>
              <a:schemeClr val="tx1"/>
            </a:solidFill>
            <a:round/>
            <a:headEnd/>
            <a:tailEnd/>
          </a:ln>
          <a:effectLst/>
          <a:extLst/>
        </p:spPr>
        <p:txBody>
          <a:bodyPr wrap="square" lIns="108000" tIns="54000" rIns="108000" bIns="54000" numCol="1" spcCol="72000" rtlCol="0" anchor="ctr">
            <a:spAutoFit/>
          </a:bodyPr>
          <a:lstStyle/>
          <a:p>
            <a:pPr algn="ctr">
              <a:lnSpc>
                <a:spcPct val="110000"/>
              </a:lnSpc>
              <a:spcBef>
                <a:spcPct val="0"/>
              </a:spcBef>
              <a:buFont typeface="Wingdings" charset="0"/>
              <a:buNone/>
            </a:pPr>
            <a:r>
              <a:rPr lang="en-US" sz="1400" dirty="0">
                <a:solidFill>
                  <a:schemeClr val="tx1"/>
                </a:solidFill>
              </a:rPr>
              <a:t>1</a:t>
            </a: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206" y="1687512"/>
            <a:ext cx="2785469" cy="2488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2104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Commissioning wizard</a:t>
            </a:r>
          </a:p>
        </p:txBody>
      </p:sp>
      <p:sp>
        <p:nvSpPr>
          <p:cNvPr id="25" name="Content Placeholder 2"/>
          <p:cNvSpPr txBox="1">
            <a:spLocks/>
          </p:cNvSpPr>
          <p:nvPr/>
        </p:nvSpPr>
        <p:spPr>
          <a:xfrm flipH="1">
            <a:off x="175260" y="1878741"/>
            <a:ext cx="3108960" cy="49859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1. You may get this screen, Start search then Load if prompted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840" y="1451610"/>
            <a:ext cx="5706769" cy="4903470"/>
          </a:xfrm>
          <a:prstGeom prst="rect">
            <a:avLst/>
          </a:prstGeom>
        </p:spPr>
      </p:pic>
      <p:sp>
        <p:nvSpPr>
          <p:cNvPr id="23" name="Oval 22"/>
          <p:cNvSpPr/>
          <p:nvPr/>
        </p:nvSpPr>
        <p:spPr bwMode="auto">
          <a:xfrm>
            <a:off x="7658492" y="5979540"/>
            <a:ext cx="457200"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24" name="Oval 23"/>
          <p:cNvSpPr/>
          <p:nvPr/>
        </p:nvSpPr>
        <p:spPr bwMode="auto">
          <a:xfrm>
            <a:off x="8237612" y="4927980"/>
            <a:ext cx="716280"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6257139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Load preview</a:t>
            </a:r>
          </a:p>
        </p:txBody>
      </p:sp>
      <p:sp>
        <p:nvSpPr>
          <p:cNvPr id="3" name="Content Placeholder 2"/>
          <p:cNvSpPr txBox="1">
            <a:spLocks/>
          </p:cNvSpPr>
          <p:nvPr/>
        </p:nvSpPr>
        <p:spPr>
          <a:xfrm flipH="1">
            <a:off x="774362" y="1465864"/>
            <a:ext cx="7589520" cy="295466"/>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In the </a:t>
            </a:r>
            <a:r>
              <a:rPr lang="en-US" sz="1200" b="1" kern="0" dirty="0"/>
              <a:t>Load preview</a:t>
            </a:r>
            <a:r>
              <a:rPr lang="en-US" sz="1200" kern="0" dirty="0"/>
              <a:t> window select </a:t>
            </a:r>
            <a:r>
              <a:rPr lang="en-US" sz="1200" b="1" kern="0" dirty="0"/>
              <a:t>Load</a:t>
            </a:r>
            <a:r>
              <a:rPr lang="en-US" sz="1200" kern="0" dirty="0"/>
              <a:t> at the bottom of the window and wait for the download to complete.</a:t>
            </a:r>
          </a:p>
        </p:txBody>
      </p:sp>
      <p:sp>
        <p:nvSpPr>
          <p:cNvPr id="9" name="Content Placeholder 2"/>
          <p:cNvSpPr txBox="1">
            <a:spLocks/>
          </p:cNvSpPr>
          <p:nvPr/>
        </p:nvSpPr>
        <p:spPr>
          <a:xfrm>
            <a:off x="459579" y="5956097"/>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5686" y="1890268"/>
            <a:ext cx="6468177"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2531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Diagnostics</a:t>
            </a:r>
          </a:p>
        </p:txBody>
      </p:sp>
      <p:sp>
        <p:nvSpPr>
          <p:cNvPr id="4" name="Content Placeholder 2"/>
          <p:cNvSpPr txBox="1">
            <a:spLocks/>
          </p:cNvSpPr>
          <p:nvPr/>
        </p:nvSpPr>
        <p:spPr>
          <a:xfrm flipH="1">
            <a:off x="172401" y="1461784"/>
            <a:ext cx="8778240" cy="62683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When the download completes, click the </a:t>
            </a:r>
            <a:r>
              <a:rPr lang="en-US" sz="1200" b="1" kern="0" dirty="0"/>
              <a:t>Diagnostics</a:t>
            </a:r>
            <a:r>
              <a:rPr lang="en-US" sz="1200" kern="0" dirty="0"/>
              <a:t> tab and then the </a:t>
            </a:r>
            <a:r>
              <a:rPr lang="en-US" sz="1200" b="1" kern="0" dirty="0"/>
              <a:t>Alarm display</a:t>
            </a:r>
            <a:r>
              <a:rPr lang="en-US" sz="1200" kern="0" dirty="0"/>
              <a:t> tab at the bottom of the screen. </a:t>
            </a:r>
          </a:p>
          <a:p>
            <a:pPr>
              <a:buNone/>
            </a:pPr>
            <a:r>
              <a:rPr lang="en-US" sz="1200" kern="0" dirty="0"/>
              <a:t>This will reveal the alarm status of the drive. Currently A07991 is active because the drive is ready to perform a stand-still tune. </a:t>
            </a:r>
          </a:p>
        </p:txBody>
      </p:sp>
      <p:grpSp>
        <p:nvGrpSpPr>
          <p:cNvPr id="5" name="Group 4"/>
          <p:cNvGrpSpPr/>
          <p:nvPr/>
        </p:nvGrpSpPr>
        <p:grpSpPr>
          <a:xfrm>
            <a:off x="90488" y="2174954"/>
            <a:ext cx="8963025" cy="1358252"/>
            <a:chOff x="90488" y="2816695"/>
            <a:chExt cx="8963025" cy="1358252"/>
          </a:xfrm>
        </p:grpSpPr>
        <p:pic>
          <p:nvPicPr>
            <p:cNvPr id="12290" name="Picture 2"/>
            <p:cNvPicPr>
              <a:picLocks noChangeAspect="1" noChangeArrowheads="1"/>
            </p:cNvPicPr>
            <p:nvPr/>
          </p:nvPicPr>
          <p:blipFill>
            <a:blip r:embed="rId2" cstate="print"/>
            <a:srcRect/>
            <a:stretch>
              <a:fillRect/>
            </a:stretch>
          </p:blipFill>
          <p:spPr bwMode="auto">
            <a:xfrm>
              <a:off x="90488" y="2822397"/>
              <a:ext cx="8963025" cy="1352550"/>
            </a:xfrm>
            <a:prstGeom prst="rect">
              <a:avLst/>
            </a:prstGeom>
            <a:noFill/>
            <a:ln w="9525">
              <a:noFill/>
              <a:miter lim="800000"/>
              <a:headEnd/>
              <a:tailEnd/>
            </a:ln>
            <a:effectLst/>
          </p:spPr>
        </p:pic>
        <p:sp>
          <p:nvSpPr>
            <p:cNvPr id="7" name="Oval 6"/>
            <p:cNvSpPr/>
            <p:nvPr/>
          </p:nvSpPr>
          <p:spPr bwMode="auto">
            <a:xfrm>
              <a:off x="3456802" y="3045611"/>
              <a:ext cx="1371600" cy="36576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8" name="Oval 7"/>
            <p:cNvSpPr/>
            <p:nvPr/>
          </p:nvSpPr>
          <p:spPr bwMode="auto">
            <a:xfrm>
              <a:off x="7082664" y="2816695"/>
              <a:ext cx="1371600" cy="36576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grpSp>
      <p:sp>
        <p:nvSpPr>
          <p:cNvPr id="10" name="Content Placeholder 2"/>
          <p:cNvSpPr txBox="1">
            <a:spLocks/>
          </p:cNvSpPr>
          <p:nvPr/>
        </p:nvSpPr>
        <p:spPr>
          <a:xfrm flipH="1">
            <a:off x="960881" y="3816611"/>
            <a:ext cx="7223760" cy="958211"/>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Startdrive help files for faults and alarms can be opened by simply clicking the </a:t>
            </a:r>
            <a:r>
              <a:rPr lang="en-US" sz="1200" b="1" kern="0" dirty="0">
                <a:solidFill>
                  <a:srgbClr val="0070C0"/>
                </a:solidFill>
              </a:rPr>
              <a:t>? </a:t>
            </a:r>
            <a:r>
              <a:rPr lang="en-US" sz="1200" kern="0" dirty="0"/>
              <a:t>in the </a:t>
            </a:r>
            <a:r>
              <a:rPr lang="en-US" sz="1200" b="1" kern="0" dirty="0"/>
              <a:t>Help</a:t>
            </a:r>
            <a:r>
              <a:rPr lang="en-US" sz="1200" kern="0" dirty="0"/>
              <a:t> column.</a:t>
            </a:r>
          </a:p>
          <a:p>
            <a:pPr>
              <a:buNone/>
            </a:pPr>
            <a:r>
              <a:rPr lang="en-US" sz="1200" kern="0" dirty="0"/>
              <a:t>Click the </a:t>
            </a:r>
            <a:r>
              <a:rPr lang="en-US" sz="1200" b="1" kern="0" dirty="0">
                <a:solidFill>
                  <a:srgbClr val="0070C0"/>
                </a:solidFill>
              </a:rPr>
              <a:t>?</a:t>
            </a:r>
            <a:r>
              <a:rPr lang="en-US" sz="1200" kern="0" dirty="0"/>
              <a:t> now to see the details about alarm A07991. Take a moment to look over the help text.</a:t>
            </a:r>
          </a:p>
          <a:p>
            <a:pPr>
              <a:buNone/>
            </a:pPr>
            <a:r>
              <a:rPr lang="en-US" sz="1200" kern="0" dirty="0"/>
              <a:t>Leave the help file open and continue to the next page.</a:t>
            </a:r>
          </a:p>
        </p:txBody>
      </p:sp>
    </p:spTree>
    <p:extLst>
      <p:ext uri="{BB962C8B-B14F-4D97-AF65-F5344CB8AC3E}">
        <p14:creationId xmlns:p14="http://schemas.microsoft.com/office/powerpoint/2010/main" val="7229187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 (IOP)</a:t>
            </a:r>
            <a:br>
              <a:rPr lang="en-US" dirty="0"/>
            </a:br>
            <a:r>
              <a:rPr lang="en-US" dirty="0"/>
              <a:t>Diagnostics – faults and alarms </a:t>
            </a:r>
          </a:p>
        </p:txBody>
      </p:sp>
      <p:sp>
        <p:nvSpPr>
          <p:cNvPr id="4" name="Content Placeholder 2"/>
          <p:cNvSpPr txBox="1">
            <a:spLocks/>
          </p:cNvSpPr>
          <p:nvPr/>
        </p:nvSpPr>
        <p:spPr>
          <a:xfrm>
            <a:off x="365760" y="1463040"/>
            <a:ext cx="8412480" cy="4424801"/>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lnSpc>
                <a:spcPct val="100000"/>
              </a:lnSpc>
              <a:spcBef>
                <a:spcPts val="600"/>
              </a:spcBef>
              <a:buNone/>
            </a:pPr>
            <a:r>
              <a:rPr lang="en-US" sz="1400" b="1" i="1" kern="0" dirty="0"/>
              <a:t>Is the IOP on your drive flashing?</a:t>
            </a:r>
          </a:p>
          <a:p>
            <a:pPr algn="ctr">
              <a:lnSpc>
                <a:spcPct val="100000"/>
              </a:lnSpc>
              <a:spcBef>
                <a:spcPts val="600"/>
              </a:spcBef>
              <a:buNone/>
            </a:pPr>
            <a:r>
              <a:rPr lang="en-US" sz="1400" b="1" i="1" kern="0" dirty="0"/>
              <a:t>Here is another eye-catching feature of the IOP</a:t>
            </a:r>
            <a:r>
              <a:rPr lang="en-US" sz="1200" b="1" kern="0" dirty="0"/>
              <a:t> </a:t>
            </a:r>
          </a:p>
          <a:p>
            <a:pPr>
              <a:lnSpc>
                <a:spcPct val="100000"/>
              </a:lnSpc>
              <a:spcBef>
                <a:spcPts val="600"/>
              </a:spcBef>
              <a:buNone/>
            </a:pPr>
            <a:endParaRPr lang="en-US" sz="1200" kern="0" dirty="0"/>
          </a:p>
          <a:p>
            <a:pPr>
              <a:buNone/>
            </a:pPr>
            <a:endParaRPr lang="en-US" sz="1200" kern="0" dirty="0"/>
          </a:p>
          <a:p>
            <a:pPr>
              <a:lnSpc>
                <a:spcPct val="100000"/>
              </a:lnSpc>
              <a:spcBef>
                <a:spcPts val="600"/>
              </a:spcBef>
              <a:buNone/>
            </a:pPr>
            <a:endParaRPr lang="en-US" sz="1200" kern="0" dirty="0"/>
          </a:p>
          <a:p>
            <a:pPr>
              <a:lnSpc>
                <a:spcPct val="100000"/>
              </a:lnSpc>
              <a:spcBef>
                <a:spcPts val="600"/>
              </a:spcBef>
              <a:buNone/>
            </a:pPr>
            <a:endParaRPr lang="en-US" sz="1200" kern="0" dirty="0"/>
          </a:p>
          <a:p>
            <a:pPr>
              <a:lnSpc>
                <a:spcPct val="100000"/>
              </a:lnSpc>
              <a:spcBef>
                <a:spcPts val="600"/>
              </a:spcBef>
              <a:buNone/>
            </a:pPr>
            <a:endParaRPr lang="en-US" sz="1200" kern="0" dirty="0"/>
          </a:p>
          <a:p>
            <a:pPr>
              <a:lnSpc>
                <a:spcPct val="100000"/>
              </a:lnSpc>
              <a:spcBef>
                <a:spcPts val="600"/>
              </a:spcBef>
              <a:buNone/>
            </a:pPr>
            <a:endParaRPr lang="en-US" sz="1200" kern="0" dirty="0"/>
          </a:p>
          <a:p>
            <a:pPr>
              <a:lnSpc>
                <a:spcPct val="100000"/>
              </a:lnSpc>
              <a:spcBef>
                <a:spcPts val="600"/>
              </a:spcBef>
              <a:buNone/>
            </a:pPr>
            <a:r>
              <a:rPr lang="en-US" sz="1200" kern="0" dirty="0"/>
              <a:t>You will also notice that there is an alarm icon visible on the IOP status screen.</a:t>
            </a:r>
          </a:p>
          <a:p>
            <a:pPr>
              <a:lnSpc>
                <a:spcPct val="100000"/>
              </a:lnSpc>
              <a:spcBef>
                <a:spcPts val="0"/>
              </a:spcBef>
              <a:buNone/>
            </a:pPr>
            <a:r>
              <a:rPr lang="en-US" sz="1200" kern="0" dirty="0"/>
              <a:t>Take a minute to look at the IOP help text for the active alarm and compare it                                                                       to the Startdrive help text.</a:t>
            </a:r>
          </a:p>
          <a:p>
            <a:pPr>
              <a:lnSpc>
                <a:spcPct val="100000"/>
              </a:lnSpc>
              <a:spcBef>
                <a:spcPts val="600"/>
              </a:spcBef>
              <a:buNone/>
            </a:pPr>
            <a:r>
              <a:rPr lang="en-US" sz="1200" kern="0" dirty="0"/>
              <a:t>Here is the path to the active faults and alarms list.</a:t>
            </a:r>
          </a:p>
          <a:p>
            <a:pPr>
              <a:lnSpc>
                <a:spcPct val="100000"/>
              </a:lnSpc>
              <a:spcBef>
                <a:spcPts val="600"/>
              </a:spcBef>
              <a:buNone/>
            </a:pPr>
            <a:r>
              <a:rPr lang="en-US" sz="1400" b="1" u="sng" kern="0" dirty="0"/>
              <a:t>Path:</a:t>
            </a:r>
            <a:r>
              <a:rPr lang="en-US" sz="1200" b="1" u="sng" kern="0" dirty="0"/>
              <a:t> Menu &gt; Diagnostics &gt; Active faults/alarms</a:t>
            </a:r>
            <a:endParaRPr lang="en-US" sz="1200" kern="0" dirty="0"/>
          </a:p>
          <a:p>
            <a:pPr>
              <a:lnSpc>
                <a:spcPct val="100000"/>
              </a:lnSpc>
              <a:spcBef>
                <a:spcPts val="600"/>
              </a:spcBef>
              <a:buNone/>
            </a:pPr>
            <a:r>
              <a:rPr lang="en-US" sz="1200" kern="0" dirty="0"/>
              <a:t>To open the alarm help text, scroll down to A7991 and press                                                                                             the </a:t>
            </a:r>
            <a:r>
              <a:rPr lang="en-US" sz="1200" b="1" kern="0" dirty="0"/>
              <a:t>OK</a:t>
            </a:r>
            <a:r>
              <a:rPr lang="en-US" sz="1200" kern="0" dirty="0"/>
              <a:t> button. Use the OK wheel to scroll down through the text.</a:t>
            </a:r>
          </a:p>
          <a:p>
            <a:pPr>
              <a:lnSpc>
                <a:spcPct val="100000"/>
              </a:lnSpc>
              <a:spcBef>
                <a:spcPts val="0"/>
              </a:spcBef>
              <a:buNone/>
            </a:pPr>
            <a:endParaRPr lang="en-US" sz="1200" kern="0" dirty="0"/>
          </a:p>
          <a:p>
            <a:pPr>
              <a:lnSpc>
                <a:spcPct val="100000"/>
              </a:lnSpc>
              <a:spcBef>
                <a:spcPts val="0"/>
              </a:spcBef>
              <a:buNone/>
            </a:pPr>
            <a:r>
              <a:rPr lang="en-US" sz="1200" kern="0" dirty="0"/>
              <a:t>When you’re finished comparing the help text, use the </a:t>
            </a:r>
            <a:r>
              <a:rPr lang="en-US" sz="1200" b="1" kern="0" dirty="0"/>
              <a:t>ESC</a:t>
            </a:r>
            <a:r>
              <a:rPr lang="en-US" sz="1200" kern="0" dirty="0"/>
              <a:t> button                                                                                        to return to the Status screen on the IOP and close the Startdrive help text.</a:t>
            </a:r>
          </a:p>
        </p:txBody>
      </p:sp>
      <p:grpSp>
        <p:nvGrpSpPr>
          <p:cNvPr id="3" name="Group 2"/>
          <p:cNvGrpSpPr/>
          <p:nvPr/>
        </p:nvGrpSpPr>
        <p:grpSpPr>
          <a:xfrm>
            <a:off x="1275399" y="2105262"/>
            <a:ext cx="6583680" cy="1384995"/>
            <a:chOff x="1275399" y="2105262"/>
            <a:chExt cx="6583680" cy="1384995"/>
          </a:xfrm>
        </p:grpSpPr>
        <p:sp>
          <p:nvSpPr>
            <p:cNvPr id="9" name="Content Placeholder 2"/>
            <p:cNvSpPr txBox="1">
              <a:spLocks/>
            </p:cNvSpPr>
            <p:nvPr/>
          </p:nvSpPr>
          <p:spPr>
            <a:xfrm>
              <a:off x="1275399" y="2105262"/>
              <a:ext cx="6583680" cy="1384995"/>
            </a:xfrm>
            <a:prstGeom prst="rect">
              <a:avLst/>
            </a:prstGeom>
            <a:solidFill>
              <a:srgbClr val="FFFF00"/>
            </a:solidFill>
            <a:ln w="19050">
              <a:solidFill>
                <a:srgbClr val="FF0000"/>
              </a:solidFill>
            </a:ln>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685800" indent="-685800">
                <a:lnSpc>
                  <a:spcPct val="100000"/>
                </a:lnSpc>
                <a:spcBef>
                  <a:spcPts val="0"/>
                </a:spcBef>
                <a:buNone/>
              </a:pPr>
              <a:r>
                <a:rPr lang="en-US" sz="1200" kern="0" dirty="0"/>
                <a:t>	Unlike faults, alarms generally don’t stop the drive and may go unnoticed. For that reason the IOP will flash to signal an alarm condition. The flashing is triggered by the initial occurrence of the alarm. The flashing can be stopped by simply pressing the </a:t>
              </a:r>
              <a:r>
                <a:rPr lang="en-US" sz="1200" b="1" kern="0" dirty="0"/>
                <a:t>INFO</a:t>
              </a:r>
              <a:r>
                <a:rPr lang="en-US" sz="1200" kern="0" dirty="0"/>
                <a:t> button or with a slight rotation of the </a:t>
              </a:r>
              <a:r>
                <a:rPr lang="en-US" sz="1200" b="1" kern="0" dirty="0"/>
                <a:t>OK</a:t>
              </a:r>
              <a:r>
                <a:rPr lang="en-US" sz="1200" kern="0" dirty="0"/>
                <a:t> wheel.</a:t>
              </a:r>
            </a:p>
            <a:p>
              <a:pPr marL="685800" indent="-685800">
                <a:lnSpc>
                  <a:spcPct val="100000"/>
                </a:lnSpc>
                <a:spcBef>
                  <a:spcPts val="0"/>
                </a:spcBef>
                <a:buNone/>
              </a:pPr>
              <a:endParaRPr lang="en-US" sz="1200" kern="0" dirty="0"/>
            </a:p>
            <a:p>
              <a:pPr marL="685800" indent="-685800">
                <a:lnSpc>
                  <a:spcPct val="100000"/>
                </a:lnSpc>
                <a:spcBef>
                  <a:spcPts val="0"/>
                </a:spcBef>
                <a:buNone/>
              </a:pPr>
              <a:r>
                <a:rPr lang="en-US" sz="1200" kern="0" dirty="0"/>
                <a:t> 	Additionally, the IOP provides detailed help text for faults and alarms. In most cases both a “Cause” and “Remedy” will be provided much like the help text in Startdrive.</a:t>
              </a:r>
            </a:p>
          </p:txBody>
        </p:sp>
        <p:pic>
          <p:nvPicPr>
            <p:cNvPr id="10" name="Picture 4" descr="D:\Users\dyerta\Images\Information symb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5892" y="2199751"/>
              <a:ext cx="457200" cy="4572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ontent Placeholder 2"/>
          <p:cNvSpPr txBox="1">
            <a:spLocks/>
          </p:cNvSpPr>
          <p:nvPr/>
        </p:nvSpPr>
        <p:spPr>
          <a:xfrm>
            <a:off x="364167" y="5945549"/>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6384" y="3764170"/>
            <a:ext cx="270715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73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 (IOP)</a:t>
            </a:r>
            <a:br>
              <a:rPr lang="en-US" dirty="0"/>
            </a:br>
            <a:r>
              <a:rPr lang="en-US" dirty="0"/>
              <a:t>Information: Status Icons</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3054858"/>
            <a:ext cx="7839075"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731520" y="1554480"/>
            <a:ext cx="7680960" cy="1236236"/>
          </a:xfrm>
          <a:prstGeom prst="rect">
            <a:avLst/>
          </a:prstGeom>
          <a:solidFill>
            <a:srgbClr val="D7D7CD"/>
          </a:solidFill>
          <a:ln w="12700">
            <a:solidFill>
              <a:schemeClr val="tx1"/>
            </a:solidFill>
            <a:miter lim="800000"/>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Take a moment to look at the status icons in the table below.</a:t>
            </a:r>
          </a:p>
          <a:p>
            <a:pPr>
              <a:buNone/>
            </a:pPr>
            <a:r>
              <a:rPr lang="en-US" sz="1200" kern="0" dirty="0"/>
              <a:t>A special note about the last icon – </a:t>
            </a:r>
            <a:r>
              <a:rPr lang="en-US" sz="1200" b="1" kern="0" dirty="0"/>
              <a:t>Saving to RAM</a:t>
            </a:r>
            <a:r>
              <a:rPr lang="en-US" sz="1200" kern="0" dirty="0"/>
              <a:t>: During this lab you don’t need to be too concerned if this icon is present; however, in an actual installation the presence of this icon is an indication that parameters have been changed but NOT backed up to the drive’s ROM. A copy RAM-to-ROM should be performed to prevent the loss of parameters if a power cycle occurs.</a:t>
            </a:r>
          </a:p>
        </p:txBody>
      </p:sp>
    </p:spTree>
    <p:extLst>
      <p:ext uri="{BB962C8B-B14F-4D97-AF65-F5344CB8AC3E}">
        <p14:creationId xmlns:p14="http://schemas.microsoft.com/office/powerpoint/2010/main" val="11888985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Motor ID – Standstill tune</a:t>
            </a:r>
          </a:p>
        </p:txBody>
      </p:sp>
      <p:sp>
        <p:nvSpPr>
          <p:cNvPr id="4" name="Content Placeholder 2"/>
          <p:cNvSpPr txBox="1">
            <a:spLocks/>
          </p:cNvSpPr>
          <p:nvPr/>
        </p:nvSpPr>
        <p:spPr bwMode="auto">
          <a:xfrm>
            <a:off x="454152" y="1556232"/>
            <a:ext cx="8229600" cy="1824089"/>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b="1" dirty="0">
                <a:solidFill>
                  <a:srgbClr val="FF0000"/>
                </a:solidFill>
              </a:rPr>
              <a:t>In this step you will initiate the Motor Data ID, also called the stand-still tune. Please read the bullets below so you will know what to expect while the tuning is active. </a:t>
            </a:r>
          </a:p>
          <a:p>
            <a:pPr>
              <a:buNone/>
            </a:pPr>
            <a:r>
              <a:rPr lang="en-US" sz="1200" dirty="0"/>
              <a:t>In just a moment you will be instructed to start the drive, when you do …</a:t>
            </a:r>
          </a:p>
          <a:p>
            <a:pPr marL="171450" indent="-171450">
              <a:buClrTx/>
              <a:buSzPct val="100000"/>
              <a:buFont typeface="Arial" panose="020B0604020202020204" pitchFamily="34" charset="0"/>
              <a:buChar char="•"/>
            </a:pPr>
            <a:r>
              <a:rPr lang="en-US" sz="1200" dirty="0"/>
              <a:t>You will hear the drive cooling fan running</a:t>
            </a:r>
          </a:p>
          <a:p>
            <a:pPr marL="171450" indent="-171450">
              <a:buClrTx/>
              <a:buSzPct val="100000"/>
              <a:buFont typeface="Arial" panose="020B0604020202020204" pitchFamily="34" charset="0"/>
              <a:buChar char="•"/>
            </a:pPr>
            <a:r>
              <a:rPr lang="en-US" sz="1200" dirty="0"/>
              <a:t>The</a:t>
            </a:r>
            <a:r>
              <a:rPr lang="en-US" sz="1200" b="1" dirty="0"/>
              <a:t> </a:t>
            </a:r>
            <a:r>
              <a:rPr lang="en-US" sz="1200" dirty="0"/>
              <a:t>motor shaft might rotate ¼ turn or less</a:t>
            </a:r>
          </a:p>
          <a:p>
            <a:pPr marL="171450" indent="-171450">
              <a:buClrTx/>
              <a:buSzPct val="100000"/>
              <a:buFont typeface="Arial" panose="020B0604020202020204" pitchFamily="34" charset="0"/>
              <a:buChar char="•"/>
            </a:pPr>
            <a:r>
              <a:rPr lang="en-US" sz="1200" dirty="0"/>
              <a:t>You will hear a series of high frequency rings from the motor while the Motor Data ID is in progress</a:t>
            </a:r>
          </a:p>
        </p:txBody>
      </p:sp>
      <p:sp>
        <p:nvSpPr>
          <p:cNvPr id="6" name="Content Placeholder 2"/>
          <p:cNvSpPr txBox="1">
            <a:spLocks/>
          </p:cNvSpPr>
          <p:nvPr/>
        </p:nvSpPr>
        <p:spPr bwMode="auto">
          <a:xfrm>
            <a:off x="454152" y="3614151"/>
            <a:ext cx="4311279" cy="1898981"/>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Start the drive by switching S1 (DI0) ON and leave it in the ON position until the Motor Data ID has finished.</a:t>
            </a:r>
          </a:p>
          <a:p>
            <a:pPr>
              <a:buNone/>
            </a:pPr>
            <a:r>
              <a:rPr lang="en-US" sz="1200" dirty="0"/>
              <a:t>How will you know it’s finished? The drive </a:t>
            </a:r>
            <a:r>
              <a:rPr lang="en-US" sz="1200" u="sng" dirty="0"/>
              <a:t>automatically</a:t>
            </a:r>
            <a:r>
              <a:rPr lang="en-US" sz="1200" dirty="0"/>
              <a:t> goes to an “off” state and the cooling fan stops running.</a:t>
            </a:r>
          </a:p>
          <a:p>
            <a:pPr>
              <a:buNone/>
            </a:pPr>
            <a:r>
              <a:rPr lang="en-US" sz="1200" dirty="0"/>
              <a:t>Also, the A07991 alarm will clear from the list.</a:t>
            </a:r>
          </a:p>
          <a:p>
            <a:pPr>
              <a:buNone/>
            </a:pPr>
            <a:r>
              <a:rPr lang="en-US" sz="1200" b="1" u="sng" dirty="0"/>
              <a:t>After</a:t>
            </a:r>
            <a:r>
              <a:rPr lang="en-US" sz="1200" b="1" dirty="0"/>
              <a:t> </a:t>
            </a:r>
            <a:r>
              <a:rPr lang="en-US" sz="1200" dirty="0"/>
              <a:t>the Motor ID has finished, set S1 (DI0) back to the OFF position and continue to the next page.</a:t>
            </a:r>
            <a:endParaRPr lang="en-US" sz="1200" kern="0" dirty="0"/>
          </a:p>
        </p:txBody>
      </p:sp>
      <p:sp>
        <p:nvSpPr>
          <p:cNvPr id="5" name="Content Placeholder 2"/>
          <p:cNvSpPr txBox="1">
            <a:spLocks/>
          </p:cNvSpPr>
          <p:nvPr/>
        </p:nvSpPr>
        <p:spPr>
          <a:xfrm>
            <a:off x="459579" y="5890660"/>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25458036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Check drive operation</a:t>
            </a:r>
          </a:p>
        </p:txBody>
      </p:sp>
      <p:sp>
        <p:nvSpPr>
          <p:cNvPr id="3" name="Rounded Rectangle 2"/>
          <p:cNvSpPr/>
          <p:nvPr/>
        </p:nvSpPr>
        <p:spPr bwMode="auto">
          <a:xfrm>
            <a:off x="2693598" y="1379442"/>
            <a:ext cx="3749040" cy="1280160"/>
          </a:xfrm>
          <a:prstGeom prst="roundRect">
            <a:avLst>
              <a:gd name="adj" fmla="val 34621"/>
            </a:avLst>
          </a:prstGeom>
          <a:solidFill>
            <a:srgbClr val="73B4C8"/>
          </a:solidFill>
          <a:ln w="12700">
            <a:solidFill>
              <a:schemeClr val="tx1"/>
            </a:solidFill>
            <a:miter lim="800000"/>
          </a:ln>
          <a:effectLst>
            <a:innerShdw blurRad="114300">
              <a:prstClr val="black"/>
            </a:innerShdw>
          </a:effectLst>
          <a:extLst/>
        </p:spPr>
        <p:txBody>
          <a:bodyPr wrap="square" lIns="91440" tIns="0" rIns="91440" bIns="0" numCol="1" spcCol="72000" rtlCol="0" anchor="t" anchorCtr="0">
            <a:spAutoFit/>
          </a:bodyPr>
          <a:lstStyle/>
          <a:p>
            <a:pPr algn="ctr">
              <a:lnSpc>
                <a:spcPct val="110000"/>
              </a:lnSpc>
              <a:spcBef>
                <a:spcPct val="0"/>
              </a:spcBef>
              <a:buFont typeface="Wingdings" charset="0"/>
              <a:buNone/>
            </a:pPr>
            <a:r>
              <a:rPr lang="en-US" b="1" dirty="0">
                <a:solidFill>
                  <a:schemeClr val="tx1"/>
                </a:solidFill>
              </a:rPr>
              <a:t>Congratulations!</a:t>
            </a:r>
            <a:r>
              <a:rPr lang="en-US" sz="2000" b="1" dirty="0">
                <a:solidFill>
                  <a:schemeClr val="tx1"/>
                </a:solidFill>
              </a:rPr>
              <a:t> </a:t>
            </a:r>
          </a:p>
          <a:p>
            <a:pPr algn="ctr">
              <a:lnSpc>
                <a:spcPct val="110000"/>
              </a:lnSpc>
              <a:spcBef>
                <a:spcPct val="0"/>
              </a:spcBef>
              <a:buFont typeface="Wingdings" charset="0"/>
              <a:buNone/>
            </a:pPr>
            <a:endParaRPr lang="en-US" sz="800" b="1" dirty="0">
              <a:solidFill>
                <a:schemeClr val="tx1"/>
              </a:solidFill>
            </a:endParaRPr>
          </a:p>
          <a:p>
            <a:pPr>
              <a:lnSpc>
                <a:spcPct val="110000"/>
              </a:lnSpc>
              <a:spcBef>
                <a:spcPct val="0"/>
              </a:spcBef>
              <a:buFont typeface="Wingdings" charset="0"/>
              <a:buNone/>
            </a:pPr>
            <a:r>
              <a:rPr lang="en-US" sz="1600" dirty="0">
                <a:solidFill>
                  <a:schemeClr val="tx1"/>
                </a:solidFill>
              </a:rPr>
              <a:t>The commissioning is complete and the drive is ready for operation.</a:t>
            </a:r>
          </a:p>
          <a:p>
            <a:pPr>
              <a:lnSpc>
                <a:spcPct val="110000"/>
              </a:lnSpc>
              <a:spcBef>
                <a:spcPct val="0"/>
              </a:spcBef>
              <a:buFont typeface="Wingdings" charset="0"/>
              <a:buNone/>
            </a:pPr>
            <a:endParaRPr lang="en-US" sz="800" dirty="0">
              <a:solidFill>
                <a:schemeClr val="tx1"/>
              </a:solidFill>
            </a:endParaRPr>
          </a:p>
        </p:txBody>
      </p:sp>
      <p:graphicFrame>
        <p:nvGraphicFramePr>
          <p:cNvPr id="4" name="Table 3"/>
          <p:cNvGraphicFramePr>
            <a:graphicFrameLocks noGrp="1"/>
          </p:cNvGraphicFramePr>
          <p:nvPr>
            <p:extLst/>
          </p:nvPr>
        </p:nvGraphicFramePr>
        <p:xfrm>
          <a:off x="1955080" y="3587699"/>
          <a:ext cx="5212080" cy="2286000"/>
        </p:xfrm>
        <a:graphic>
          <a:graphicData uri="http://schemas.openxmlformats.org/drawingml/2006/table">
            <a:tbl>
              <a:tblPr firstRow="1" bandRow="1">
                <a:tableStyleId>{3C2FFA5D-87B4-456A-9821-1D502468CF0F}</a:tableStyleId>
              </a:tblPr>
              <a:tblGrid>
                <a:gridCol w="1188720">
                  <a:extLst>
                    <a:ext uri="{9D8B030D-6E8A-4147-A177-3AD203B41FA5}">
                      <a16:colId xmlns:a16="http://schemas.microsoft.com/office/drawing/2014/main" val="20000"/>
                    </a:ext>
                  </a:extLst>
                </a:gridCol>
                <a:gridCol w="1463040">
                  <a:extLst>
                    <a:ext uri="{9D8B030D-6E8A-4147-A177-3AD203B41FA5}">
                      <a16:colId xmlns:a16="http://schemas.microsoft.com/office/drawing/2014/main" val="20001"/>
                    </a:ext>
                  </a:extLst>
                </a:gridCol>
                <a:gridCol w="2560320">
                  <a:extLst>
                    <a:ext uri="{9D8B030D-6E8A-4147-A177-3AD203B41FA5}">
                      <a16:colId xmlns:a16="http://schemas.microsoft.com/office/drawing/2014/main" val="20002"/>
                    </a:ext>
                  </a:extLst>
                </a:gridCol>
              </a:tblGrid>
              <a:tr h="365760">
                <a:tc>
                  <a:txBody>
                    <a:bodyPr/>
                    <a:lstStyle/>
                    <a:p>
                      <a:pPr algn="ctr"/>
                      <a:r>
                        <a:rPr lang="en-US" sz="1400" dirty="0"/>
                        <a:t>Switch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320">
                <a:tc>
                  <a:txBody>
                    <a:bodyPr/>
                    <a:lstStyle/>
                    <a:p>
                      <a:pPr algn="ctr"/>
                      <a:r>
                        <a:rPr lang="en-US" sz="1200" dirty="0"/>
                        <a:t>S1</a:t>
                      </a:r>
                      <a:r>
                        <a:rPr lang="en-US" sz="1200" baseline="0" dirty="0"/>
                        <a:t> (DI0)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Run</a:t>
                      </a:r>
                      <a:r>
                        <a:rPr lang="en-US" sz="1200" baseline="0" dirty="0"/>
                        <a:t> / Stop</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Drive</a:t>
                      </a:r>
                      <a:r>
                        <a:rPr lang="en-US" sz="1200" baseline="0" dirty="0"/>
                        <a:t> enable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200" dirty="0"/>
                        <a:t>S2</a:t>
                      </a:r>
                      <a:r>
                        <a:rPr lang="en-US" sz="1200" baseline="0" dirty="0"/>
                        <a:t> (DI1)</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Reverse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t>Reverse with S1 on.</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200" dirty="0"/>
                        <a:t>S3</a:t>
                      </a:r>
                      <a:r>
                        <a:rPr lang="en-US" sz="1200" baseline="0" dirty="0"/>
                        <a:t> (DI2)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Fault</a:t>
                      </a:r>
                      <a:r>
                        <a:rPr lang="en-US" sz="1200" baseline="0" dirty="0"/>
                        <a:t> reset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Toggle</a:t>
                      </a:r>
                      <a:r>
                        <a:rPr lang="en-US" sz="1200" baseline="0" dirty="0"/>
                        <a:t> on-off to clear fault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200" dirty="0"/>
                        <a:t>Pot1</a:t>
                      </a:r>
                      <a:r>
                        <a:rPr lang="en-US" sz="1200" baseline="0" dirty="0"/>
                        <a:t> (AI_0)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Speed</a:t>
                      </a:r>
                      <a:r>
                        <a:rPr lang="en-US" sz="1200" baseline="0" dirty="0"/>
                        <a:t> </a:t>
                      </a:r>
                      <a:r>
                        <a:rPr lang="en-US" sz="1200" baseline="0" dirty="0" err="1"/>
                        <a:t>setpoint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err="1"/>
                        <a:t>Setpoint</a:t>
                      </a:r>
                      <a:r>
                        <a:rPr lang="en-US" sz="1200" dirty="0"/>
                        <a:t>,</a:t>
                      </a:r>
                      <a:r>
                        <a:rPr lang="en-US" sz="1200" baseline="0" dirty="0"/>
                        <a:t> 0 – max rpm</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ctr"/>
                      <a:r>
                        <a:rPr lang="en-US" sz="1200" dirty="0"/>
                        <a:t>DO_0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Fault indication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Lamp, On = fault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algn="ctr"/>
                      <a:r>
                        <a:rPr lang="en-US" sz="1200" dirty="0"/>
                        <a:t>DO_1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Alarm indication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Lamp, On = alarm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algn="ctr"/>
                      <a:r>
                        <a:rPr lang="en-US" sz="1200" dirty="0"/>
                        <a:t>DO_2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Drive running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Lamp On = Drive running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5" name="Content Placeholder 2"/>
          <p:cNvSpPr txBox="1">
            <a:spLocks/>
          </p:cNvSpPr>
          <p:nvPr/>
        </p:nvSpPr>
        <p:spPr bwMode="auto">
          <a:xfrm>
            <a:off x="543825" y="2758779"/>
            <a:ext cx="8046720" cy="686022"/>
          </a:xfrm>
          <a:prstGeom prst="rect">
            <a:avLst/>
          </a:prstGeom>
          <a:solidFill>
            <a:srgbClr val="D7D7CD"/>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Take a moment to experiment with the drive controls. The table below has a description of the switch functions and the meaning of the indicator lamps. There are no faults present on the drive so, you really can’t test S3; however, we can test the input with </a:t>
            </a:r>
            <a:r>
              <a:rPr lang="en-US" sz="1200" kern="0" dirty="0" err="1"/>
              <a:t>Startdrive</a:t>
            </a:r>
            <a:r>
              <a:rPr lang="en-US" sz="1200" kern="0" dirty="0"/>
              <a:t> later in this lab. </a:t>
            </a:r>
            <a:r>
              <a:rPr lang="en-US" sz="1200" i="1" u="sng" kern="0" dirty="0"/>
              <a:t>Continue to the next page when you are finished experimenting.</a:t>
            </a:r>
          </a:p>
        </p:txBody>
      </p:sp>
      <p:sp>
        <p:nvSpPr>
          <p:cNvPr id="6" name="Content Placeholder 2"/>
          <p:cNvSpPr txBox="1">
            <a:spLocks/>
          </p:cNvSpPr>
          <p:nvPr/>
        </p:nvSpPr>
        <p:spPr bwMode="auto">
          <a:xfrm>
            <a:off x="1916678" y="5977279"/>
            <a:ext cx="5303520" cy="295466"/>
          </a:xfrm>
          <a:prstGeom prst="rect">
            <a:avLst/>
          </a:prstGeom>
          <a:solidFill>
            <a:srgbClr val="FFFF00"/>
          </a:solidFill>
          <a:ln w="12700">
            <a:solidFill>
              <a:schemeClr val="tx1"/>
            </a:solidFill>
            <a:miter lim="800000"/>
            <a:headEnd/>
            <a:tailEnd/>
          </a:ln>
          <a:effectLst>
            <a:innerShdw blurRad="114300">
              <a:prstClr val="black"/>
            </a:innerShdw>
          </a:effectLst>
        </p:spPr>
        <p:txBody>
          <a:bodyPr vert="horz" wrap="square" lIns="91440" tIns="45720" rIns="91440" bIns="45720" numCol="1" anchor="t" anchorCtr="0" compatLnSpc="1">
            <a:prstTxWarp prst="textNoShape">
              <a:avLst/>
            </a:prstTxWarp>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All other switches and the analog meters are not applicable to this exercise.</a:t>
            </a:r>
          </a:p>
        </p:txBody>
      </p:sp>
    </p:spTree>
    <p:extLst>
      <p:ext uri="{BB962C8B-B14F-4D97-AF65-F5344CB8AC3E}">
        <p14:creationId xmlns:p14="http://schemas.microsoft.com/office/powerpoint/2010/main" val="23279319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Operator Panel (IOP)</a:t>
            </a:r>
            <a:br>
              <a:rPr lang="en-US" dirty="0"/>
            </a:br>
            <a:r>
              <a:rPr lang="en-US" dirty="0"/>
              <a:t>Copy RAM to ROM </a:t>
            </a:r>
          </a:p>
        </p:txBody>
      </p:sp>
      <p:sp>
        <p:nvSpPr>
          <p:cNvPr id="4" name="Content Placeholder 2"/>
          <p:cNvSpPr txBox="1">
            <a:spLocks/>
          </p:cNvSpPr>
          <p:nvPr/>
        </p:nvSpPr>
        <p:spPr>
          <a:xfrm>
            <a:off x="365760" y="1463040"/>
            <a:ext cx="8412480" cy="3655360"/>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lnSpc>
                <a:spcPct val="100000"/>
              </a:lnSpc>
              <a:spcBef>
                <a:spcPts val="600"/>
              </a:spcBef>
              <a:buNone/>
            </a:pPr>
            <a:r>
              <a:rPr lang="en-US" sz="1400" b="1" i="1" kern="0" dirty="0"/>
              <a:t>Look at the IOP … notice the       icon in the top-right corner of the Status screen?</a:t>
            </a:r>
            <a:endParaRPr lang="en-US" sz="1200" b="1" kern="0" dirty="0"/>
          </a:p>
          <a:p>
            <a:pPr>
              <a:buNone/>
            </a:pPr>
            <a:endParaRPr lang="en-US" sz="1200" kern="0" dirty="0"/>
          </a:p>
          <a:p>
            <a:pPr>
              <a:lnSpc>
                <a:spcPct val="100000"/>
              </a:lnSpc>
              <a:spcBef>
                <a:spcPts val="600"/>
              </a:spcBef>
              <a:buNone/>
            </a:pPr>
            <a:endParaRPr lang="en-US" sz="1200" kern="0" dirty="0"/>
          </a:p>
          <a:p>
            <a:pPr>
              <a:lnSpc>
                <a:spcPct val="100000"/>
              </a:lnSpc>
              <a:spcBef>
                <a:spcPts val="600"/>
              </a:spcBef>
              <a:buNone/>
            </a:pPr>
            <a:endParaRPr lang="en-US" sz="1200" kern="0" dirty="0"/>
          </a:p>
          <a:p>
            <a:pPr>
              <a:lnSpc>
                <a:spcPct val="100000"/>
              </a:lnSpc>
              <a:spcBef>
                <a:spcPts val="600"/>
              </a:spcBef>
              <a:buNone/>
            </a:pPr>
            <a:endParaRPr lang="en-US" sz="1200" kern="0" dirty="0"/>
          </a:p>
          <a:p>
            <a:pPr>
              <a:lnSpc>
                <a:spcPct val="100000"/>
              </a:lnSpc>
              <a:spcBef>
                <a:spcPts val="600"/>
              </a:spcBef>
              <a:buNone/>
            </a:pPr>
            <a:endParaRPr lang="en-US" sz="1200" kern="0" dirty="0"/>
          </a:p>
          <a:p>
            <a:pPr>
              <a:lnSpc>
                <a:spcPct val="100000"/>
              </a:lnSpc>
              <a:spcBef>
                <a:spcPts val="600"/>
              </a:spcBef>
              <a:buNone/>
            </a:pPr>
            <a:r>
              <a:rPr lang="en-US" sz="1200" b="1" kern="0" dirty="0"/>
              <a:t>Why is the icon present now?</a:t>
            </a:r>
            <a:r>
              <a:rPr lang="en-US" sz="1200" kern="0" dirty="0"/>
              <a:t> </a:t>
            </a:r>
          </a:p>
          <a:p>
            <a:pPr>
              <a:lnSpc>
                <a:spcPct val="100000"/>
              </a:lnSpc>
              <a:spcBef>
                <a:spcPts val="600"/>
              </a:spcBef>
              <a:buNone/>
            </a:pPr>
            <a:r>
              <a:rPr lang="en-US" sz="1200" kern="0" dirty="0"/>
              <a:t>During the commissioning process you performed a motor ID tune. As a result of that process, the drive makes some calculations and parameter modifications. Those changes are made in RAM only.</a:t>
            </a:r>
          </a:p>
          <a:p>
            <a:pPr>
              <a:lnSpc>
                <a:spcPct val="100000"/>
              </a:lnSpc>
              <a:spcBef>
                <a:spcPts val="600"/>
              </a:spcBef>
              <a:buNone/>
            </a:pPr>
            <a:r>
              <a:rPr lang="en-US" sz="1200" kern="0" dirty="0"/>
              <a:t>There is no need to be concerned about the presence of the save icon at this time. You will be instructed to do a project backup later in this lab.</a:t>
            </a:r>
          </a:p>
          <a:p>
            <a:pPr>
              <a:lnSpc>
                <a:spcPct val="100000"/>
              </a:lnSpc>
              <a:spcBef>
                <a:spcPts val="600"/>
              </a:spcBef>
              <a:buNone/>
            </a:pPr>
            <a:r>
              <a:rPr lang="en-US" sz="1200" kern="0" dirty="0"/>
              <a:t>However, if you want to activate the copy RAM to ROM now with the IOP, follow the path below.</a:t>
            </a:r>
          </a:p>
          <a:p>
            <a:pPr>
              <a:lnSpc>
                <a:spcPct val="100000"/>
              </a:lnSpc>
              <a:spcBef>
                <a:spcPts val="600"/>
              </a:spcBef>
              <a:buNone/>
            </a:pPr>
            <a:r>
              <a:rPr lang="en-US" sz="1400" b="1" u="sng" kern="0" dirty="0"/>
              <a:t>Path:</a:t>
            </a:r>
            <a:r>
              <a:rPr lang="en-US" sz="1200" b="1" u="sng" kern="0" dirty="0"/>
              <a:t> Menu &gt; Extras &gt; Parameter settings &gt; Save RAM to ROM &gt; Yes</a:t>
            </a:r>
            <a:endParaRPr lang="en-US" sz="1200" kern="0" dirty="0"/>
          </a:p>
          <a:p>
            <a:pPr>
              <a:lnSpc>
                <a:spcPct val="100000"/>
              </a:lnSpc>
              <a:spcBef>
                <a:spcPts val="600"/>
              </a:spcBef>
              <a:buNone/>
            </a:pPr>
            <a:r>
              <a:rPr lang="en-US" sz="1200" kern="0" dirty="0"/>
              <a:t>When the save is complete, use the </a:t>
            </a:r>
            <a:r>
              <a:rPr lang="en-US" sz="1200" b="1" kern="0" dirty="0"/>
              <a:t>ESC</a:t>
            </a:r>
            <a:r>
              <a:rPr lang="en-US" sz="1200" kern="0" dirty="0"/>
              <a:t> button to return to the Status screen.</a:t>
            </a:r>
          </a:p>
        </p:txBody>
      </p:sp>
      <p:grpSp>
        <p:nvGrpSpPr>
          <p:cNvPr id="11" name="Group 10"/>
          <p:cNvGrpSpPr/>
          <p:nvPr/>
        </p:nvGrpSpPr>
        <p:grpSpPr>
          <a:xfrm>
            <a:off x="1275399" y="1819026"/>
            <a:ext cx="6583680" cy="1200329"/>
            <a:chOff x="1275389" y="2283728"/>
            <a:chExt cx="6583680" cy="1200329"/>
          </a:xfrm>
        </p:grpSpPr>
        <p:sp>
          <p:nvSpPr>
            <p:cNvPr id="9" name="Content Placeholder 2"/>
            <p:cNvSpPr txBox="1">
              <a:spLocks/>
            </p:cNvSpPr>
            <p:nvPr/>
          </p:nvSpPr>
          <p:spPr>
            <a:xfrm>
              <a:off x="1275389" y="2283728"/>
              <a:ext cx="6583680" cy="1200329"/>
            </a:xfrm>
            <a:prstGeom prst="rect">
              <a:avLst/>
            </a:prstGeom>
            <a:solidFill>
              <a:srgbClr val="FFFF00"/>
            </a:solidFill>
            <a:ln w="19050">
              <a:solidFill>
                <a:srgbClr val="FF0000"/>
              </a:solidFill>
            </a:ln>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685800" indent="-685800">
                <a:lnSpc>
                  <a:spcPct val="100000"/>
                </a:lnSpc>
                <a:spcBef>
                  <a:spcPts val="0"/>
                </a:spcBef>
                <a:buNone/>
              </a:pPr>
              <a:r>
                <a:rPr lang="en-US" sz="1200" kern="0" dirty="0"/>
                <a:t>	The        (Save) icon indicates when data saved in RAM differs from data saved in ROM. It is normal for the icon to briefly appear when changing parameters with the IOP because with each change, a copy RAM to ROM is automatically executed.</a:t>
              </a:r>
            </a:p>
            <a:p>
              <a:pPr marL="685800" indent="-685800">
                <a:lnSpc>
                  <a:spcPct val="100000"/>
                </a:lnSpc>
                <a:spcBef>
                  <a:spcPts val="0"/>
                </a:spcBef>
                <a:buNone/>
              </a:pPr>
              <a:endParaRPr lang="en-US" sz="1200" kern="0" dirty="0"/>
            </a:p>
            <a:p>
              <a:pPr marL="685800" indent="-685800">
                <a:lnSpc>
                  <a:spcPct val="100000"/>
                </a:lnSpc>
                <a:spcBef>
                  <a:spcPts val="0"/>
                </a:spcBef>
                <a:buNone/>
              </a:pPr>
              <a:r>
                <a:rPr lang="en-US" sz="1200" kern="0" dirty="0"/>
                <a:t>	However, with Startdrive parameter changes take place only in RAM and the backup to ROM must be manually activated.</a:t>
              </a:r>
            </a:p>
          </p:txBody>
        </p:sp>
        <p:pic>
          <p:nvPicPr>
            <p:cNvPr id="10" name="Picture 4" descr="D:\Users\dyerta\Images\Information symb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5882" y="2378217"/>
              <a:ext cx="457200" cy="4572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ontent Placeholder 2"/>
          <p:cNvSpPr txBox="1">
            <a:spLocks/>
          </p:cNvSpPr>
          <p:nvPr/>
        </p:nvSpPr>
        <p:spPr>
          <a:xfrm>
            <a:off x="364167" y="5945549"/>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9768" y="1513896"/>
            <a:ext cx="238125" cy="228600"/>
          </a:xfrm>
          <a:prstGeom prst="rect">
            <a:avLst/>
          </a:prstGeom>
          <a:noFill/>
          <a:ln w="19050">
            <a:solidFill>
              <a:srgbClr val="BECDD7"/>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5000" y="1851991"/>
            <a:ext cx="200025" cy="192024"/>
          </a:xfrm>
          <a:prstGeom prst="rect">
            <a:avLst/>
          </a:prstGeom>
          <a:noFill/>
          <a:ln w="19050">
            <a:solidFill>
              <a:srgbClr val="BECDD7"/>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727191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29" y="4046637"/>
            <a:ext cx="300037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Startdrive</a:t>
            </a:r>
            <a:br>
              <a:rPr lang="en-US" dirty="0"/>
            </a:br>
            <a:r>
              <a:rPr lang="en-US" dirty="0"/>
              <a:t>Parameter menus</a:t>
            </a:r>
          </a:p>
        </p:txBody>
      </p:sp>
      <p:sp>
        <p:nvSpPr>
          <p:cNvPr id="3" name="Content Placeholder 2"/>
          <p:cNvSpPr txBox="1">
            <a:spLocks/>
          </p:cNvSpPr>
          <p:nvPr/>
        </p:nvSpPr>
        <p:spPr>
          <a:xfrm flipH="1">
            <a:off x="1826987" y="1466238"/>
            <a:ext cx="5486400" cy="49859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Since you’re already in the </a:t>
            </a:r>
            <a:r>
              <a:rPr lang="en-US" sz="1200" b="1" kern="0" dirty="0"/>
              <a:t>Parameter</a:t>
            </a:r>
            <a:r>
              <a:rPr lang="en-US" sz="1200" kern="0" dirty="0"/>
              <a:t> folder, now is a good time to look at the different views available to the user for monitoring and modifying parameters.</a:t>
            </a:r>
          </a:p>
        </p:txBody>
      </p:sp>
      <p:pic>
        <p:nvPicPr>
          <p:cNvPr id="1028" name="Picture 4"/>
          <p:cNvPicPr>
            <a:picLocks noChangeAspect="1" noChangeArrowheads="1"/>
          </p:cNvPicPr>
          <p:nvPr/>
        </p:nvPicPr>
        <p:blipFill>
          <a:blip r:embed="rId3" cstate="print"/>
          <a:srcRect/>
          <a:stretch>
            <a:fillRect/>
          </a:stretch>
        </p:blipFill>
        <p:spPr bwMode="auto">
          <a:xfrm>
            <a:off x="316333" y="2197098"/>
            <a:ext cx="3952875" cy="514350"/>
          </a:xfrm>
          <a:prstGeom prst="rect">
            <a:avLst/>
          </a:prstGeom>
          <a:noFill/>
          <a:ln w="9525">
            <a:noFill/>
            <a:miter lim="800000"/>
            <a:headEnd/>
            <a:tailEnd/>
          </a:ln>
          <a:effectLst/>
        </p:spPr>
      </p:pic>
      <p:sp>
        <p:nvSpPr>
          <p:cNvPr id="9" name="Content Placeholder 2"/>
          <p:cNvSpPr txBox="1">
            <a:spLocks/>
          </p:cNvSpPr>
          <p:nvPr/>
        </p:nvSpPr>
        <p:spPr>
          <a:xfrm flipH="1">
            <a:off x="4666601" y="2195432"/>
            <a:ext cx="4297680" cy="498598"/>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4625" indent="-174625">
              <a:buNone/>
            </a:pPr>
            <a:r>
              <a:rPr lang="en-US" sz="1200" kern="0" dirty="0"/>
              <a:t>1. Click this arrow to collapse the properties field in the lower part of the work area. This will free up viewing space.</a:t>
            </a:r>
          </a:p>
        </p:txBody>
      </p:sp>
      <p:cxnSp>
        <p:nvCxnSpPr>
          <p:cNvPr id="12" name="Straight Arrow Connector 11"/>
          <p:cNvCxnSpPr/>
          <p:nvPr/>
        </p:nvCxnSpPr>
        <p:spPr bwMode="auto">
          <a:xfrm rot="21240000" flipH="1">
            <a:off x="4161209" y="2363537"/>
            <a:ext cx="548640" cy="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0" name="Content Placeholder 2"/>
          <p:cNvSpPr txBox="1">
            <a:spLocks/>
          </p:cNvSpPr>
          <p:nvPr/>
        </p:nvSpPr>
        <p:spPr>
          <a:xfrm flipH="1">
            <a:off x="4662469" y="2967828"/>
            <a:ext cx="4174627" cy="295466"/>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2. Select the </a:t>
            </a:r>
            <a:r>
              <a:rPr lang="en-US" sz="1200" b="1" kern="0" dirty="0"/>
              <a:t>Parameter View</a:t>
            </a:r>
            <a:r>
              <a:rPr lang="en-US" sz="1200" kern="0" dirty="0"/>
              <a:t> tab in the upper right corner.  </a:t>
            </a:r>
          </a:p>
        </p:txBody>
      </p:sp>
      <p:pic>
        <p:nvPicPr>
          <p:cNvPr id="11" name="Picture 3"/>
          <p:cNvPicPr>
            <a:picLocks noChangeAspect="1" noChangeArrowheads="1"/>
          </p:cNvPicPr>
          <p:nvPr/>
        </p:nvPicPr>
        <p:blipFill>
          <a:blip r:embed="rId4" cstate="print"/>
          <a:srcRect/>
          <a:stretch>
            <a:fillRect/>
          </a:stretch>
        </p:blipFill>
        <p:spPr bwMode="auto">
          <a:xfrm>
            <a:off x="320040" y="2967828"/>
            <a:ext cx="3810000" cy="981075"/>
          </a:xfrm>
          <a:prstGeom prst="rect">
            <a:avLst/>
          </a:prstGeom>
          <a:noFill/>
          <a:ln w="9525">
            <a:noFill/>
            <a:miter lim="800000"/>
            <a:headEnd/>
            <a:tailEnd/>
          </a:ln>
          <a:effectLst/>
        </p:spPr>
      </p:pic>
      <p:sp>
        <p:nvSpPr>
          <p:cNvPr id="5" name="Content Placeholder 2"/>
          <p:cNvSpPr txBox="1">
            <a:spLocks/>
          </p:cNvSpPr>
          <p:nvPr/>
        </p:nvSpPr>
        <p:spPr>
          <a:xfrm flipH="1">
            <a:off x="4666108" y="4159821"/>
            <a:ext cx="3749040" cy="829971"/>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4625" indent="-174625">
              <a:buNone/>
            </a:pPr>
            <a:r>
              <a:rPr lang="en-US" sz="1200" kern="0" dirty="0"/>
              <a:t>3. Click on the drop down to open this field. Change it to </a:t>
            </a:r>
            <a:r>
              <a:rPr lang="en-US" sz="1200" b="1" kern="0" dirty="0"/>
              <a:t>Display extended parameters</a:t>
            </a:r>
          </a:p>
          <a:p>
            <a:pPr>
              <a:buNone/>
            </a:pPr>
            <a:r>
              <a:rPr lang="en-US" sz="1200" kern="0" dirty="0"/>
              <a:t>4. Select </a:t>
            </a:r>
            <a:r>
              <a:rPr lang="en-US" sz="1200" b="1" kern="0" dirty="0"/>
              <a:t>All Parameters</a:t>
            </a:r>
            <a:r>
              <a:rPr lang="en-US" sz="1200" kern="0" dirty="0"/>
              <a:t> </a:t>
            </a:r>
          </a:p>
        </p:txBody>
      </p:sp>
      <p:sp>
        <p:nvSpPr>
          <p:cNvPr id="18" name="Content Placeholder 2"/>
          <p:cNvSpPr txBox="1">
            <a:spLocks/>
          </p:cNvSpPr>
          <p:nvPr/>
        </p:nvSpPr>
        <p:spPr>
          <a:xfrm>
            <a:off x="316183" y="5848812"/>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15" name="Oval 14"/>
          <p:cNvSpPr/>
          <p:nvPr/>
        </p:nvSpPr>
        <p:spPr bwMode="auto">
          <a:xfrm>
            <a:off x="392529" y="4975217"/>
            <a:ext cx="1188720" cy="27432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
        <p:nvSpPr>
          <p:cNvPr id="16" name="Oval 15"/>
          <p:cNvSpPr/>
          <p:nvPr/>
        </p:nvSpPr>
        <p:spPr bwMode="auto">
          <a:xfrm>
            <a:off x="2569944" y="3591094"/>
            <a:ext cx="1645920" cy="36576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cxnSp>
        <p:nvCxnSpPr>
          <p:cNvPr id="22" name="Straight Arrow Connector 21"/>
          <p:cNvCxnSpPr/>
          <p:nvPr/>
        </p:nvCxnSpPr>
        <p:spPr bwMode="auto">
          <a:xfrm flipH="1">
            <a:off x="4071068" y="3118810"/>
            <a:ext cx="637280" cy="464333"/>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Straight Arrow Connector 31"/>
          <p:cNvCxnSpPr/>
          <p:nvPr/>
        </p:nvCxnSpPr>
        <p:spPr bwMode="auto">
          <a:xfrm flipH="1">
            <a:off x="2569944" y="4306204"/>
            <a:ext cx="2140466" cy="464333"/>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28809977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Parameter View</a:t>
            </a:r>
          </a:p>
        </p:txBody>
      </p:sp>
      <p:sp>
        <p:nvSpPr>
          <p:cNvPr id="8" name="Content Placeholder 2"/>
          <p:cNvSpPr txBox="1">
            <a:spLocks/>
          </p:cNvSpPr>
          <p:nvPr/>
        </p:nvSpPr>
        <p:spPr>
          <a:xfrm flipH="1">
            <a:off x="906585" y="1467143"/>
            <a:ext cx="7315200" cy="829971"/>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Scroll down the </a:t>
            </a:r>
            <a:r>
              <a:rPr lang="en-US" sz="1200" b="1" kern="0" dirty="0"/>
              <a:t>All parameters</a:t>
            </a:r>
            <a:r>
              <a:rPr lang="en-US" sz="1200" kern="0" dirty="0"/>
              <a:t> list. I’m sure you’ll agree … that’s a lot of parameters!</a:t>
            </a:r>
          </a:p>
          <a:p>
            <a:pPr>
              <a:buNone/>
            </a:pPr>
            <a:r>
              <a:rPr lang="en-US" sz="1200" kern="0" dirty="0"/>
              <a:t>With all those parameters, it makes good sense to organize them in categories based on function. Next you will take a closer look at a few of those categories in both the </a:t>
            </a:r>
            <a:r>
              <a:rPr lang="en-US" sz="1200" b="1" kern="0" dirty="0"/>
              <a:t>Parameter View</a:t>
            </a:r>
            <a:r>
              <a:rPr lang="en-US" sz="1200" kern="0" dirty="0"/>
              <a:t> and </a:t>
            </a:r>
            <a:r>
              <a:rPr lang="en-US" sz="1200" b="1" kern="0" dirty="0"/>
              <a:t>Functional View</a:t>
            </a:r>
            <a:r>
              <a:rPr lang="en-US" sz="1200" kern="0" dirty="0"/>
              <a:t>.</a:t>
            </a:r>
          </a:p>
        </p:txBody>
      </p:sp>
      <p:sp>
        <p:nvSpPr>
          <p:cNvPr id="10" name="Content Placeholder 2"/>
          <p:cNvSpPr txBox="1">
            <a:spLocks/>
          </p:cNvSpPr>
          <p:nvPr/>
        </p:nvSpPr>
        <p:spPr>
          <a:xfrm flipH="1">
            <a:off x="2510497" y="2452559"/>
            <a:ext cx="4114800" cy="295466"/>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First, let’s look at some of the I/O in the </a:t>
            </a:r>
            <a:r>
              <a:rPr lang="en-US" sz="1200" b="1" kern="0" dirty="0"/>
              <a:t>Parameter View</a:t>
            </a:r>
            <a:r>
              <a:rPr lang="en-US" sz="1200" kern="0" dirty="0"/>
              <a:t>.</a:t>
            </a:r>
          </a:p>
        </p:txBody>
      </p:sp>
      <p:sp>
        <p:nvSpPr>
          <p:cNvPr id="12" name="Content Placeholder 2"/>
          <p:cNvSpPr txBox="1">
            <a:spLocks/>
          </p:cNvSpPr>
          <p:nvPr/>
        </p:nvSpPr>
        <p:spPr>
          <a:xfrm>
            <a:off x="681690" y="5965192"/>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
        <p:nvSpPr>
          <p:cNvPr id="15" name="Content Placeholder 2"/>
          <p:cNvSpPr txBox="1">
            <a:spLocks/>
          </p:cNvSpPr>
          <p:nvPr/>
        </p:nvSpPr>
        <p:spPr>
          <a:xfrm flipH="1">
            <a:off x="323888" y="3015028"/>
            <a:ext cx="2377440" cy="49859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4625" indent="-174625">
              <a:buNone/>
            </a:pPr>
            <a:r>
              <a:rPr lang="en-US" sz="1200" kern="0" dirty="0"/>
              <a:t>1. Open the </a:t>
            </a:r>
            <a:r>
              <a:rPr lang="en-US" sz="1200" b="1" kern="0" dirty="0"/>
              <a:t>Inputs/outputs</a:t>
            </a:r>
            <a:r>
              <a:rPr lang="en-US" sz="1200" kern="0" dirty="0"/>
              <a:t> by clicking on the black arrow.</a:t>
            </a:r>
          </a:p>
        </p:txBody>
      </p:sp>
      <p:sp>
        <p:nvSpPr>
          <p:cNvPr id="17" name="Content Placeholder 2"/>
          <p:cNvSpPr txBox="1">
            <a:spLocks/>
          </p:cNvSpPr>
          <p:nvPr/>
        </p:nvSpPr>
        <p:spPr>
          <a:xfrm flipH="1">
            <a:off x="5044997" y="3016374"/>
            <a:ext cx="2103120" cy="498598"/>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4625" indent="-174625">
              <a:buNone/>
            </a:pPr>
            <a:r>
              <a:rPr lang="en-US" sz="1200" kern="0" dirty="0"/>
              <a:t>2. Select the </a:t>
            </a:r>
            <a:r>
              <a:rPr lang="en-US" sz="1200" b="1" kern="0" dirty="0"/>
              <a:t>Digital inputs</a:t>
            </a:r>
            <a:r>
              <a:rPr lang="en-US" sz="1200" kern="0" dirty="0"/>
              <a:t> as shown.</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0227" y="3017520"/>
            <a:ext cx="154305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4439" y="3015028"/>
            <a:ext cx="160020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bwMode="auto">
          <a:xfrm>
            <a:off x="7076139" y="3248425"/>
            <a:ext cx="604820" cy="1037329"/>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Straight Arrow Connector 12"/>
          <p:cNvCxnSpPr/>
          <p:nvPr/>
        </p:nvCxnSpPr>
        <p:spPr bwMode="auto">
          <a:xfrm>
            <a:off x="2449001" y="3363402"/>
            <a:ext cx="461176" cy="777240"/>
          </a:xfrm>
          <a:prstGeom prst="straightConnector1">
            <a:avLst/>
          </a:prstGeom>
          <a:solidFill>
            <a:schemeClr val="tx2"/>
          </a:solidFill>
          <a:ln w="19050" cap="flat" cmpd="sng" algn="ctr">
            <a:solidFill>
              <a:srgbClr val="FF0000"/>
            </a:solidFill>
            <a:prstDash val="solid"/>
            <a:round/>
            <a:headEnd type="oval"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6990956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082055"/>
            <a:ext cx="9054245" cy="891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Startdrive</a:t>
            </a:r>
            <a:br>
              <a:rPr lang="en-US" dirty="0"/>
            </a:br>
            <a:r>
              <a:rPr lang="en-US" dirty="0"/>
              <a:t>Parameter View – Extended parameters</a:t>
            </a:r>
          </a:p>
        </p:txBody>
      </p:sp>
      <p:sp>
        <p:nvSpPr>
          <p:cNvPr id="4" name="Content Placeholder 2"/>
          <p:cNvSpPr txBox="1">
            <a:spLocks/>
          </p:cNvSpPr>
          <p:nvPr/>
        </p:nvSpPr>
        <p:spPr>
          <a:xfrm flipH="1">
            <a:off x="1049678" y="1467143"/>
            <a:ext cx="7040880" cy="310919"/>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400" kern="0" dirty="0"/>
              <a:t>Before proceeding with the lab, Lets show all the parameters we can</a:t>
            </a:r>
          </a:p>
        </p:txBody>
      </p:sp>
      <p:sp>
        <p:nvSpPr>
          <p:cNvPr id="6" name="Content Placeholder 2"/>
          <p:cNvSpPr txBox="1">
            <a:spLocks/>
          </p:cNvSpPr>
          <p:nvPr/>
        </p:nvSpPr>
        <p:spPr>
          <a:xfrm flipH="1">
            <a:off x="454052" y="3438314"/>
            <a:ext cx="8229600" cy="1161344"/>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The </a:t>
            </a:r>
            <a:r>
              <a:rPr lang="en-US" sz="1200" b="1" i="1" kern="0" dirty="0"/>
              <a:t>Go online</a:t>
            </a:r>
            <a:r>
              <a:rPr lang="en-US" sz="1200" kern="0" dirty="0"/>
              <a:t> and </a:t>
            </a:r>
            <a:r>
              <a:rPr lang="en-US" sz="1200" b="1" i="1" kern="0" dirty="0"/>
              <a:t>Go offline</a:t>
            </a:r>
            <a:r>
              <a:rPr lang="en-US" sz="1200" kern="0" dirty="0"/>
              <a:t> tools are used for establishing and disconnecting communications between the programming device (PG/PC) and the drive.</a:t>
            </a:r>
          </a:p>
          <a:p>
            <a:pPr>
              <a:buNone/>
            </a:pPr>
            <a:r>
              <a:rPr lang="en-US" sz="1200" kern="0" dirty="0"/>
              <a:t>The </a:t>
            </a:r>
            <a:r>
              <a:rPr lang="en-US" sz="1200" b="1" i="1" kern="0" dirty="0"/>
              <a:t>online view</a:t>
            </a:r>
            <a:r>
              <a:rPr lang="en-US" sz="1200" kern="0" dirty="0"/>
              <a:t> and </a:t>
            </a:r>
            <a:r>
              <a:rPr lang="en-US" sz="1200" b="1" i="1" kern="0" dirty="0"/>
              <a:t>offline view </a:t>
            </a:r>
            <a:r>
              <a:rPr lang="en-US" sz="1200" kern="0" dirty="0"/>
              <a:t>are used to control the live updating of the active page (screen) in the work area. </a:t>
            </a:r>
          </a:p>
          <a:p>
            <a:pPr>
              <a:buNone/>
            </a:pPr>
            <a:r>
              <a:rPr lang="en-US" sz="1200" kern="0" dirty="0"/>
              <a:t>The explanation of </a:t>
            </a:r>
            <a:r>
              <a:rPr lang="en-US" sz="1200" b="1" i="1" kern="0" dirty="0"/>
              <a:t>online view</a:t>
            </a:r>
            <a:r>
              <a:rPr lang="en-US" sz="1200" kern="0" dirty="0"/>
              <a:t> and </a:t>
            </a:r>
            <a:r>
              <a:rPr lang="en-US" sz="1200" b="1" i="1" kern="0" dirty="0"/>
              <a:t>offline view</a:t>
            </a:r>
            <a:r>
              <a:rPr lang="en-US" sz="1200" kern="0" dirty="0"/>
              <a:t> continues on the next page.</a:t>
            </a:r>
          </a:p>
        </p:txBody>
      </p:sp>
      <p:sp>
        <p:nvSpPr>
          <p:cNvPr id="7" name="Oval 6"/>
          <p:cNvSpPr>
            <a:spLocks noChangeAspect="1"/>
          </p:cNvSpPr>
          <p:nvPr/>
        </p:nvSpPr>
        <p:spPr bwMode="auto">
          <a:xfrm>
            <a:off x="-93134" y="2616464"/>
            <a:ext cx="1625600" cy="411480"/>
          </a:xfrm>
          <a:prstGeom prst="ellipse">
            <a:avLst/>
          </a:prstGeom>
          <a:noFill/>
          <a:ln w="1905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spAutoFit/>
          </a:bodyPr>
          <a:lstStyle/>
          <a:p>
            <a:pPr algn="ctr">
              <a:lnSpc>
                <a:spcPct val="110000"/>
              </a:lnSpc>
              <a:spcBef>
                <a:spcPct val="0"/>
              </a:spcBef>
              <a:buFont typeface="Wingdings" charset="0"/>
              <a:buNone/>
            </a:pPr>
            <a:endParaRPr lang="en-US" sz="1800" b="1" dirty="0">
              <a:solidFill>
                <a:schemeClr val="tx1"/>
              </a:solidFill>
            </a:endParaRPr>
          </a:p>
        </p:txBody>
      </p:sp>
    </p:spTree>
    <p:extLst>
      <p:ext uri="{BB962C8B-B14F-4D97-AF65-F5344CB8AC3E}">
        <p14:creationId xmlns:p14="http://schemas.microsoft.com/office/powerpoint/2010/main" val="3132829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Parameter View – Online vs Offline</a:t>
            </a:r>
          </a:p>
        </p:txBody>
      </p:sp>
      <p:sp>
        <p:nvSpPr>
          <p:cNvPr id="6" name="Content Placeholder 2"/>
          <p:cNvSpPr txBox="1">
            <a:spLocks/>
          </p:cNvSpPr>
          <p:nvPr/>
        </p:nvSpPr>
        <p:spPr>
          <a:xfrm flipH="1">
            <a:off x="906852" y="1458418"/>
            <a:ext cx="7315200" cy="498598"/>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Below are two examples of the same data fields. The top one is with </a:t>
            </a:r>
            <a:r>
              <a:rPr lang="en-US" sz="1200" b="1" i="1" kern="0" dirty="0"/>
              <a:t>Online view</a:t>
            </a:r>
            <a:r>
              <a:rPr lang="en-US" sz="1200" kern="0" dirty="0"/>
              <a:t> active and the bottom is with </a:t>
            </a:r>
            <a:r>
              <a:rPr lang="en-US" sz="1200" b="1" i="1" kern="0" dirty="0"/>
              <a:t>Offline view</a:t>
            </a:r>
            <a:r>
              <a:rPr lang="en-US" sz="1200" kern="0" dirty="0"/>
              <a:t> active. Notice that the fields in the value column are highlighted in the </a:t>
            </a:r>
            <a:r>
              <a:rPr lang="en-US" sz="1200" b="1" kern="0" dirty="0"/>
              <a:t>Online view</a:t>
            </a:r>
            <a:r>
              <a:rPr lang="en-US" sz="1200" kern="0" dirty="0"/>
              <a:t>. </a:t>
            </a:r>
          </a:p>
        </p:txBody>
      </p:sp>
      <p:grpSp>
        <p:nvGrpSpPr>
          <p:cNvPr id="4" name="Group 3"/>
          <p:cNvGrpSpPr/>
          <p:nvPr/>
        </p:nvGrpSpPr>
        <p:grpSpPr>
          <a:xfrm>
            <a:off x="734125" y="4047592"/>
            <a:ext cx="7667625" cy="1846374"/>
            <a:chOff x="734125" y="4143004"/>
            <a:chExt cx="7667625" cy="1846374"/>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125" y="4532053"/>
              <a:ext cx="766762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flipH="1">
              <a:off x="735531" y="4143004"/>
              <a:ext cx="1005840" cy="279757"/>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Offline view</a:t>
              </a:r>
            </a:p>
          </p:txBody>
        </p:sp>
      </p:grpSp>
      <p:grpSp>
        <p:nvGrpSpPr>
          <p:cNvPr id="3" name="Group 2"/>
          <p:cNvGrpSpPr/>
          <p:nvPr/>
        </p:nvGrpSpPr>
        <p:grpSpPr>
          <a:xfrm>
            <a:off x="734112" y="2083267"/>
            <a:ext cx="7667625" cy="1832515"/>
            <a:chOff x="734112" y="2178679"/>
            <a:chExt cx="7667625" cy="1832515"/>
          </a:xfrm>
        </p:grpSpPr>
        <p:sp>
          <p:nvSpPr>
            <p:cNvPr id="9" name="Content Placeholder 2"/>
            <p:cNvSpPr txBox="1">
              <a:spLocks/>
            </p:cNvSpPr>
            <p:nvPr/>
          </p:nvSpPr>
          <p:spPr>
            <a:xfrm flipH="1">
              <a:off x="734686" y="2178679"/>
              <a:ext cx="1005840" cy="279757"/>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Online view</a:t>
              </a: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112" y="2553869"/>
              <a:ext cx="766762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6259646" y="2271598"/>
              <a:ext cx="1097280" cy="246221"/>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lnSpc>
                  <a:spcPct val="100000"/>
                </a:lnSpc>
                <a:spcBef>
                  <a:spcPts val="0"/>
                </a:spcBef>
                <a:buNone/>
              </a:pPr>
              <a:r>
                <a:rPr lang="en-US" sz="1000" kern="0" dirty="0"/>
                <a:t>Value column</a:t>
              </a:r>
            </a:p>
          </p:txBody>
        </p:sp>
      </p:grpSp>
      <p:sp>
        <p:nvSpPr>
          <p:cNvPr id="11" name="Content Placeholder 2"/>
          <p:cNvSpPr txBox="1">
            <a:spLocks/>
          </p:cNvSpPr>
          <p:nvPr/>
        </p:nvSpPr>
        <p:spPr>
          <a:xfrm>
            <a:off x="729396" y="5989045"/>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38923916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Parameter View – Digital inputs</a:t>
            </a:r>
          </a:p>
        </p:txBody>
      </p:sp>
      <p:sp>
        <p:nvSpPr>
          <p:cNvPr id="4" name="Content Placeholder 2"/>
          <p:cNvSpPr txBox="1">
            <a:spLocks/>
          </p:cNvSpPr>
          <p:nvPr/>
        </p:nvSpPr>
        <p:spPr>
          <a:xfrm flipH="1">
            <a:off x="954291" y="1467143"/>
            <a:ext cx="7223760" cy="498598"/>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Now that you know how to properly monitor data online, let’s continue looking at some of the parameters in the Parameter View.</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062" y="2933324"/>
            <a:ext cx="74295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flipH="1">
            <a:off x="955750" y="2279501"/>
            <a:ext cx="7223760" cy="498598"/>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Look at r722. It is a word that represents the status of the digital inputs as a whole. Toggle some of the demo switches and you will see this value change. </a:t>
            </a:r>
          </a:p>
        </p:txBody>
      </p:sp>
      <p:sp>
        <p:nvSpPr>
          <p:cNvPr id="7" name="Content Placeholder 2"/>
          <p:cNvSpPr txBox="1">
            <a:spLocks/>
          </p:cNvSpPr>
          <p:nvPr/>
        </p:nvSpPr>
        <p:spPr>
          <a:xfrm flipH="1">
            <a:off x="947799" y="3735910"/>
            <a:ext cx="7223760" cy="498598"/>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Click on the arrow beside r722 to reveal the individual bits that make up the r722 word. What you see are the digital input status bits. Toggle some of the switches again to see what happens. </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062" y="4389039"/>
            <a:ext cx="74390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952024" y="5885682"/>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spTree>
    <p:extLst>
      <p:ext uri="{BB962C8B-B14F-4D97-AF65-F5344CB8AC3E}">
        <p14:creationId xmlns:p14="http://schemas.microsoft.com/office/powerpoint/2010/main" val="10223301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Parameter View – Analog inputs</a:t>
            </a:r>
          </a:p>
        </p:txBody>
      </p:sp>
      <p:sp>
        <p:nvSpPr>
          <p:cNvPr id="6" name="Content Placeholder 2"/>
          <p:cNvSpPr txBox="1">
            <a:spLocks/>
          </p:cNvSpPr>
          <p:nvPr/>
        </p:nvSpPr>
        <p:spPr>
          <a:xfrm flipH="1">
            <a:off x="956634" y="2704977"/>
            <a:ext cx="7223760" cy="1567609"/>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Click on the arrow beside r755 to reveal the process values of analog input 0. (AI0, AI1 is not connected).</a:t>
            </a:r>
          </a:p>
          <a:p>
            <a:pPr>
              <a:buNone/>
            </a:pPr>
            <a:r>
              <a:rPr lang="en-US" sz="1200" kern="0" dirty="0"/>
              <a:t>Adjust the potentiometer on the demo and monitor the percent value in the right-hand column.</a:t>
            </a:r>
          </a:p>
          <a:p>
            <a:pPr>
              <a:buNone/>
            </a:pPr>
            <a:r>
              <a:rPr lang="en-US" sz="1200" kern="0" dirty="0"/>
              <a:t>What you are seeing is a 0 – 100% representation of the 0 – 10V signal coming in on AI0 . Also, the information in the description column tells you that the electrical signal wires for the analog inputs are connected to terminals 3&amp;4 (AI0 T. 3/4). </a:t>
            </a:r>
          </a:p>
        </p:txBody>
      </p:sp>
      <p:sp>
        <p:nvSpPr>
          <p:cNvPr id="11" name="Content Placeholder 2"/>
          <p:cNvSpPr txBox="1">
            <a:spLocks/>
          </p:cNvSpPr>
          <p:nvPr/>
        </p:nvSpPr>
        <p:spPr>
          <a:xfrm>
            <a:off x="952024" y="5885682"/>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grpSp>
        <p:nvGrpSpPr>
          <p:cNvPr id="5" name="Group 4"/>
          <p:cNvGrpSpPr/>
          <p:nvPr/>
        </p:nvGrpSpPr>
        <p:grpSpPr>
          <a:xfrm>
            <a:off x="1367743" y="1467143"/>
            <a:ext cx="6394828" cy="1095375"/>
            <a:chOff x="1367743" y="1467143"/>
            <a:chExt cx="6394828" cy="1095375"/>
          </a:xfrm>
        </p:grpSpPr>
        <p:sp>
          <p:nvSpPr>
            <p:cNvPr id="4" name="Content Placeholder 2"/>
            <p:cNvSpPr txBox="1">
              <a:spLocks/>
            </p:cNvSpPr>
            <p:nvPr/>
          </p:nvSpPr>
          <p:spPr>
            <a:xfrm flipH="1">
              <a:off x="1367743" y="1467143"/>
              <a:ext cx="4754880" cy="498598"/>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Next let’s look at the Analog inputs. Select the </a:t>
              </a:r>
              <a:r>
                <a:rPr lang="en-US" sz="1200" b="1" kern="0" dirty="0"/>
                <a:t>Analog inputs</a:t>
              </a:r>
              <a:r>
                <a:rPr lang="en-US" sz="1200" kern="0" dirty="0"/>
                <a:t> in the Inputs/outputs parameter group as shown here.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3821" y="1467143"/>
              <a:ext cx="1428750"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478" y="4225904"/>
            <a:ext cx="76581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16725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Startdrive</a:t>
            </a:r>
            <a:br>
              <a:rPr lang="en-US" dirty="0"/>
            </a:br>
            <a:r>
              <a:rPr lang="en-US" dirty="0"/>
              <a:t>Parameter View – Speed </a:t>
            </a:r>
            <a:r>
              <a:rPr lang="en-US" dirty="0" err="1"/>
              <a:t>setpoint</a:t>
            </a:r>
            <a:endParaRPr lang="en-US" dirty="0"/>
          </a:p>
        </p:txBody>
      </p:sp>
      <p:sp>
        <p:nvSpPr>
          <p:cNvPr id="6" name="Content Placeholder 2"/>
          <p:cNvSpPr txBox="1">
            <a:spLocks/>
          </p:cNvSpPr>
          <p:nvPr/>
        </p:nvSpPr>
        <p:spPr>
          <a:xfrm flipH="1">
            <a:off x="543165" y="3094590"/>
            <a:ext cx="8046720" cy="498598"/>
          </a:xfrm>
          <a:prstGeom prst="rect">
            <a:avLst/>
          </a:prstGeom>
          <a:solidFill>
            <a:srgbClr val="00B4F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Start the drive by placing S1 (DI0) in the ON position. While monitoring the values in the </a:t>
            </a:r>
            <a:r>
              <a:rPr lang="en-US" sz="1200" b="1" kern="0" dirty="0"/>
              <a:t>Speed </a:t>
            </a:r>
            <a:r>
              <a:rPr lang="en-US" sz="1200" b="1" kern="0" dirty="0" err="1"/>
              <a:t>setpoint</a:t>
            </a:r>
            <a:r>
              <a:rPr lang="en-US" sz="1200" kern="0" dirty="0"/>
              <a:t> group, vary the speed and direction of the motor with Pot1 (AI_0) and S2 (DI1) to see what changes.</a:t>
            </a:r>
          </a:p>
        </p:txBody>
      </p:sp>
      <p:sp>
        <p:nvSpPr>
          <p:cNvPr id="11" name="Content Placeholder 2"/>
          <p:cNvSpPr txBox="1">
            <a:spLocks/>
          </p:cNvSpPr>
          <p:nvPr/>
        </p:nvSpPr>
        <p:spPr>
          <a:xfrm>
            <a:off x="538572" y="5726662"/>
            <a:ext cx="2011680" cy="295466"/>
          </a:xfrm>
          <a:prstGeom prst="rect">
            <a:avLst/>
          </a:prstGeom>
          <a:solidFill>
            <a:srgbClr val="FFFF00"/>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buNone/>
            </a:pPr>
            <a:r>
              <a:rPr lang="en-US" sz="1200" kern="0" dirty="0"/>
              <a:t>Continue to the next page.</a:t>
            </a:r>
          </a:p>
        </p:txBody>
      </p:sp>
      <p:grpSp>
        <p:nvGrpSpPr>
          <p:cNvPr id="5" name="Group 4"/>
          <p:cNvGrpSpPr/>
          <p:nvPr/>
        </p:nvGrpSpPr>
        <p:grpSpPr>
          <a:xfrm>
            <a:off x="381786" y="1467143"/>
            <a:ext cx="8382213" cy="1285875"/>
            <a:chOff x="516953" y="1467143"/>
            <a:chExt cx="8382213" cy="1285875"/>
          </a:xfrm>
        </p:grpSpPr>
        <p:sp>
          <p:nvSpPr>
            <p:cNvPr id="4" name="Content Placeholder 2"/>
            <p:cNvSpPr txBox="1">
              <a:spLocks/>
            </p:cNvSpPr>
            <p:nvPr/>
          </p:nvSpPr>
          <p:spPr>
            <a:xfrm flipH="1">
              <a:off x="516953" y="1467143"/>
              <a:ext cx="6400800" cy="800219"/>
            </a:xfrm>
            <a:prstGeom prst="rect">
              <a:avLst/>
            </a:prstGeom>
            <a:solidFill>
              <a:srgbClr val="D7D7CD"/>
            </a:solidFill>
            <a:ln w="12700">
              <a:solidFill>
                <a:schemeClr val="tx1"/>
              </a:solidFill>
            </a:ln>
            <a:effectLst>
              <a:innerShdw blurRad="114300">
                <a:prstClr val="black"/>
              </a:innerShdw>
            </a:effectLst>
          </p:spPr>
          <p:txBody>
            <a:bodyPr wrap="square" lIns="91440" tIns="45720" rIns="91440" bIns="45720">
              <a:spAutoFit/>
            </a:bodyPr>
            <a:lstStyle>
              <a:lvl1pPr marL="0" indent="0" algn="l" rtl="0" fontAlgn="base">
                <a:lnSpc>
                  <a:spcPct val="110000"/>
                </a:lnSpc>
                <a:spcBef>
                  <a:spcPts val="1000"/>
                </a:spcBef>
                <a:spcAft>
                  <a:spcPct val="0"/>
                </a:spcAft>
                <a:buClr>
                  <a:schemeClr val="bg1"/>
                </a:buClr>
                <a:buSzPct val="25000"/>
                <a:buFont typeface="Arial"/>
                <a:buChar char="•"/>
                <a:tabLst/>
                <a:defRPr>
                  <a:solidFill>
                    <a:schemeClr val="tx1"/>
                  </a:solidFill>
                  <a:latin typeface="Arial" pitchFamily="34" charset="0"/>
                  <a:ea typeface="+mn-ea"/>
                  <a:cs typeface="Arial" pitchFamily="34" charset="0"/>
                </a:defRPr>
              </a:lvl1pPr>
              <a:lvl2pPr marL="179388" indent="-177800" algn="l" rtl="0" fontAlgn="base">
                <a:lnSpc>
                  <a:spcPct val="110000"/>
                </a:lnSpc>
                <a:spcBef>
                  <a:spcPts val="5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ts val="200"/>
                </a:spcBef>
                <a:spcAft>
                  <a:spcPct val="0"/>
                </a:spcAft>
                <a:buClr>
                  <a:srgbClr val="879BAA"/>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nSpc>
                  <a:spcPct val="100000"/>
                </a:lnSpc>
                <a:spcBef>
                  <a:spcPts val="600"/>
                </a:spcBef>
                <a:buNone/>
              </a:pPr>
              <a:r>
                <a:rPr lang="en-US" sz="1200" kern="0" dirty="0"/>
                <a:t>Finally, in the Parameter View let’s look at some parameters in the </a:t>
              </a:r>
              <a:r>
                <a:rPr lang="en-US" sz="1200" b="1" kern="0" dirty="0"/>
                <a:t>Speed </a:t>
              </a:r>
              <a:r>
                <a:rPr lang="en-US" sz="1200" b="1" kern="0" dirty="0" err="1"/>
                <a:t>setpoint</a:t>
              </a:r>
              <a:r>
                <a:rPr lang="en-US" sz="1200" kern="0" dirty="0"/>
                <a:t> channel. </a:t>
              </a:r>
            </a:p>
            <a:p>
              <a:pPr>
                <a:lnSpc>
                  <a:spcPct val="100000"/>
                </a:lnSpc>
                <a:spcBef>
                  <a:spcPts val="600"/>
                </a:spcBef>
                <a:buNone/>
              </a:pPr>
              <a:r>
                <a:rPr lang="en-US" sz="1200" kern="0" dirty="0"/>
                <a:t>Locate the </a:t>
              </a:r>
              <a:r>
                <a:rPr lang="en-US" sz="1200" b="1" kern="0" dirty="0" err="1"/>
                <a:t>Setpoint</a:t>
              </a:r>
              <a:r>
                <a:rPr lang="en-US" sz="1200" b="1" kern="0" dirty="0"/>
                <a:t> Channel</a:t>
              </a:r>
              <a:r>
                <a:rPr lang="en-US" sz="1200" kern="0" dirty="0"/>
                <a:t> group just below the Inputs/outputs.</a:t>
              </a:r>
            </a:p>
            <a:p>
              <a:pPr>
                <a:lnSpc>
                  <a:spcPct val="100000"/>
                </a:lnSpc>
                <a:spcBef>
                  <a:spcPts val="600"/>
                </a:spcBef>
                <a:buNone/>
              </a:pPr>
              <a:r>
                <a:rPr lang="en-US" sz="1200" kern="0" dirty="0"/>
                <a:t>Open the group by clicking on the arrow and then select </a:t>
              </a:r>
              <a:r>
                <a:rPr lang="en-US" sz="1200" b="1" kern="0" dirty="0"/>
                <a:t>Speed </a:t>
              </a:r>
              <a:r>
                <a:rPr lang="en-US" sz="1200" b="1" kern="0" dirty="0" err="1"/>
                <a:t>setpoint</a:t>
              </a:r>
              <a:r>
                <a:rPr lang="en-US" sz="1200" kern="0" dirty="0"/>
                <a:t> as shown here.</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8466" y="1467143"/>
              <a:ext cx="17907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558" y="3750666"/>
            <a:ext cx="77819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713706"/>
      </p:ext>
    </p:extLst>
  </p:cSld>
  <p:clrMapOvr>
    <a:masterClrMapping/>
  </p:clrMapOvr>
</p:sld>
</file>

<file path=ppt/theme/theme1.xml><?xml version="1.0" encoding="utf-8"?>
<a:theme xmlns:a="http://schemas.openxmlformats.org/drawingml/2006/main" name="Siemens 2013 – 4:3">
  <a:themeElements>
    <a:clrScheme name="Siemens AG">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6487"/>
      </a:accent5>
      <a:accent6>
        <a:srgbClr val="647D2D"/>
      </a:accent6>
      <a:hlink>
        <a:srgbClr val="EB780A"/>
      </a:hlink>
      <a:folHlink>
        <a:srgbClr val="641946"/>
      </a:folHlink>
    </a:clrScheme>
    <a:fontScheme name="Siemens PPT 2007 DEU">
      <a:majorFont>
        <a:latin typeface=""/>
        <a:ea typeface="ＭＳ Ｐゴシック"/>
        <a:cs typeface=""/>
      </a:majorFont>
      <a:minorFont>
        <a:latin typefac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wrap="square" lIns="108000" tIns="54000" rIns="108000" bIns="54000" numCol="1" spcCol="72000" rtlCol="0" anchor="ctr">
        <a:spAutoFit/>
      </a:bodyPr>
      <a:lstStyle>
        <a:defPPr algn="ctr">
          <a:lnSpc>
            <a:spcPct val="110000"/>
          </a:lnSpc>
          <a:spcBef>
            <a:spcPct val="0"/>
          </a:spcBef>
          <a:buFont typeface="Wingdings" charset="0"/>
          <a:buNone/>
          <a:defRPr sz="1800" b="1" dirty="0" smtClean="0">
            <a:solidFill>
              <a:schemeClr val="tx1"/>
            </a:solidFill>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e-DE" sz="2400" b="0" i="0" u="none" strike="noStrike" cap="none" normalizeH="0" baseline="0">
            <a:ln>
              <a:noFill/>
            </a:ln>
            <a:solidFill>
              <a:srgbClr val="000000"/>
            </a:solidFill>
            <a:effectLst/>
            <a:latin typeface="Arial" charset="0"/>
            <a:ea typeface="ヒラギノ角ゴ Pro W3" charset="0"/>
          </a:defRPr>
        </a:defPPr>
      </a:lstStyle>
    </a:lnDef>
    <a:txDef>
      <a:spPr>
        <a:noFill/>
      </a:spPr>
      <a:bodyPr wrap="square" lIns="0" tIns="0" rIns="0" bIns="0" rtlCol="0">
        <a:spAutoFit/>
      </a:bodyPr>
      <a:lstStyle>
        <a:defPPr>
          <a:lnSpc>
            <a:spcPct val="110000"/>
          </a:lnSpc>
          <a:spcBef>
            <a:spcPts val="0"/>
          </a:spcBef>
          <a:defRPr sz="1200" dirty="0" err="1" smtClean="0">
            <a:solidFill>
              <a:schemeClr val="tx1"/>
            </a:solidFill>
          </a:defRPr>
        </a:defPPr>
      </a:lstStyle>
    </a:txDef>
  </a:objectDefaults>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Description0 xmlns="346b2357-db6c-4ef8-9cec-7feeb5131f19">IOP Lab_for Drives Workshop</Description0>
    <Category xmlns="346b2357-db6c-4ef8-9cec-7feeb5131f19">Drives</Category>
    <FileType xmlns="346b2357-db6c-4ef8-9cec-7feeb5131f19">Manual</FileTyp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5C673E07C7F743B1E171142216530D" ma:contentTypeVersion="3" ma:contentTypeDescription="Create a new document." ma:contentTypeScope="" ma:versionID="23422b63e8ca5316ecdd74f15040bd55">
  <xsd:schema xmlns:xsd="http://www.w3.org/2001/XMLSchema" xmlns:xs="http://www.w3.org/2001/XMLSchema" xmlns:p="http://schemas.microsoft.com/office/2006/metadata/properties" xmlns:ns2="346b2357-db6c-4ef8-9cec-7feeb5131f19" targetNamespace="http://schemas.microsoft.com/office/2006/metadata/properties" ma:root="true" ma:fieldsID="2d8f878f76c1ebe441e9c9a37f462052" ns2:_="">
    <xsd:import namespace="346b2357-db6c-4ef8-9cec-7feeb5131f19"/>
    <xsd:element name="properties">
      <xsd:complexType>
        <xsd:sequence>
          <xsd:element name="documentManagement">
            <xsd:complexType>
              <xsd:all>
                <xsd:element ref="ns2:Description0" minOccurs="0"/>
                <xsd:element ref="ns2:Category" minOccurs="0"/>
                <xsd:element ref="ns2: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6b2357-db6c-4ef8-9cec-7feeb5131f19" elementFormDefault="qualified">
    <xsd:import namespace="http://schemas.microsoft.com/office/2006/documentManagement/types"/>
    <xsd:import namespace="http://schemas.microsoft.com/office/infopath/2007/PartnerControls"/>
    <xsd:element name="Description0" ma:index="2" nillable="true" ma:displayName="Description" ma:internalName="Description0">
      <xsd:simpleType>
        <xsd:restriction base="dms:Text">
          <xsd:maxLength value="255"/>
        </xsd:restriction>
      </xsd:simpleType>
    </xsd:element>
    <xsd:element name="Category" ma:index="3" nillable="true" ma:displayName="Category" ma:default="Logo" ma:format="Dropdown" ma:internalName="Category">
      <xsd:simpleType>
        <xsd:restriction base="dms:Choice">
          <xsd:enumeration value="Logo"/>
          <xsd:enumeration value="S7200"/>
          <xsd:enumeration value="S7300"/>
          <xsd:enumeration value="S7400"/>
          <xsd:enumeration value="S71200"/>
          <xsd:enumeration value="S71500"/>
          <xsd:enumeration value="Drives"/>
          <xsd:enumeration value="DistributedIO"/>
          <xsd:enumeration value="HMI"/>
          <xsd:enumeration value="Power Supplies"/>
        </xsd:restriction>
      </xsd:simpleType>
    </xsd:element>
    <xsd:element name="FileType" ma:index="4" nillable="true" ma:displayName="FileType" ma:default="Manual" ma:description="Type Of FIle&#10;&#10;" ma:format="RadioButtons" ma:internalName="FileType">
      <xsd:simpleType>
        <xsd:restriction base="dms:Choice">
          <xsd:enumeration value="Manual"/>
          <xsd:enumeration value="Drawing"/>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71B786-01FF-4BD0-AF5F-00A2DAB3804C}"/>
</file>

<file path=customXml/itemProps2.xml><?xml version="1.0" encoding="utf-8"?>
<ds:datastoreItem xmlns:ds="http://schemas.openxmlformats.org/officeDocument/2006/customXml" ds:itemID="{88471D4A-0B0A-4652-8A25-A4A197DD1C00}"/>
</file>

<file path=customXml/itemProps3.xml><?xml version="1.0" encoding="utf-8"?>
<ds:datastoreItem xmlns:ds="http://schemas.openxmlformats.org/officeDocument/2006/customXml" ds:itemID="{60D0B0A7-173E-4490-AA63-4C476CD65A6A}"/>
</file>

<file path=docProps/app.xml><?xml version="1.0" encoding="utf-8"?>
<Properties xmlns="http://schemas.openxmlformats.org/officeDocument/2006/extended-properties" xmlns:vt="http://schemas.openxmlformats.org/officeDocument/2006/docPropsVTypes">
  <Template>SIM_PPT_2007_4x3_ENG_V1.pptx</Template>
  <TotalTime>1157</TotalTime>
  <Words>9250</Words>
  <Application>Microsoft Office PowerPoint</Application>
  <PresentationFormat>On-screen Show (4:3)</PresentationFormat>
  <Paragraphs>895</Paragraphs>
  <Slides>128</Slides>
  <Notes>1</Notes>
  <HiddenSlides>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128</vt:i4>
      </vt:variant>
    </vt:vector>
  </HeadingPairs>
  <TitlesOfParts>
    <vt:vector size="134" baseType="lpstr">
      <vt:lpstr>ＭＳ Ｐゴシック</vt:lpstr>
      <vt:lpstr>Arial</vt:lpstr>
      <vt:lpstr>Calibri</vt:lpstr>
      <vt:lpstr>Wingdings</vt:lpstr>
      <vt:lpstr>ヒラギノ角ゴ Pro W3</vt:lpstr>
      <vt:lpstr>Siemens 2013 – 4:3</vt:lpstr>
      <vt:lpstr>G120 Intelligent Operator Panel</vt:lpstr>
      <vt:lpstr>Intelligent Operator Panel (IOP)</vt:lpstr>
      <vt:lpstr>G120 Demo Unit</vt:lpstr>
      <vt:lpstr>G120 IO Simulator Unit </vt:lpstr>
      <vt:lpstr>Intelligent Operator Panel (IOP) Lab Outline</vt:lpstr>
      <vt:lpstr>Intelligent Operator Panel (IOP) Features</vt:lpstr>
      <vt:lpstr>Intelligent Operator Panel (IOP) Information: Status Screen</vt:lpstr>
      <vt:lpstr>Intelligent Operator Panel (IOP) Information: Status Screen</vt:lpstr>
      <vt:lpstr>Intelligent Operator Panel (IOP) Information: Status Icons</vt:lpstr>
      <vt:lpstr>Intelligent Operator Panel (IOP) Information: Buttons</vt:lpstr>
      <vt:lpstr>Intelligent Operator Panel Start of Exercises</vt:lpstr>
      <vt:lpstr>Intelligent Operator Panel Exercise: Commissioning wizard</vt:lpstr>
      <vt:lpstr>Intelligent Operator Panel Exercise: Basic Commissioning</vt:lpstr>
      <vt:lpstr>Intelligent Operator Panel Exercise: Basic commissioning</vt:lpstr>
      <vt:lpstr>Intelligent Operator Panel Exercise: Basic commissioning</vt:lpstr>
      <vt:lpstr>Intelligent Operator Panel Exercise: Basic commissioning</vt:lpstr>
      <vt:lpstr>Intelligent Operator Panel Exercise: Basic commissioning</vt:lpstr>
      <vt:lpstr>Intelligent Operator Panel Exercise: Basic commissioning</vt:lpstr>
      <vt:lpstr>Intelligent Operator Panel Exercise: Basic commissioning</vt:lpstr>
      <vt:lpstr>Intelligent Operator Panel Information: Basic commissioning</vt:lpstr>
      <vt:lpstr>Intelligent Operator Panel Exercise: Basic commissioning</vt:lpstr>
      <vt:lpstr>Intelligent Operator Panel Exercise: Basic commissioning</vt:lpstr>
      <vt:lpstr>Intelligent Operator Panel Exercise: Basic commissioning</vt:lpstr>
      <vt:lpstr>Intelligent Operator Panel Exercise: Basic commissioning</vt:lpstr>
      <vt:lpstr>Intelligent Operator Panel Exercise: Basic commissioning</vt:lpstr>
      <vt:lpstr>Intelligent Operator Panel Exercise: Drive operation</vt:lpstr>
      <vt:lpstr>Intelligent Operator Panel Exercise: MENU</vt:lpstr>
      <vt:lpstr>Intelligent Operator Panel Exercise: Panel settings – Backlight duration</vt:lpstr>
      <vt:lpstr>Intelligent Operator Panel Exercise: Panel settings</vt:lpstr>
      <vt:lpstr>Intelligent Operator Panel Exercise: Diagnostics – faults/alarms</vt:lpstr>
      <vt:lpstr>Intelligent Operator Panel Exercise: Diagnostics – I/O status</vt:lpstr>
      <vt:lpstr>Intelligent Operator Panel Exercise: Diagnostics – I/O status</vt:lpstr>
      <vt:lpstr>Intelligent Operator Panel Information: Diagnostics – I/O simulation</vt:lpstr>
      <vt:lpstr>Intelligent Operator Panel Exercise: Search function</vt:lpstr>
      <vt:lpstr>Intelligent Operator Panel Exercise: Clearing fieldbus alarm</vt:lpstr>
      <vt:lpstr>Intelligent Operator Panel Information: Clearing fieldbus alarm</vt:lpstr>
      <vt:lpstr>Intelligent Operator Panel Exercise: Programming</vt:lpstr>
      <vt:lpstr>Intelligent Operator Panel Exercise: Programming</vt:lpstr>
      <vt:lpstr>Intelligent Operator Panel Exercise: Programming</vt:lpstr>
      <vt:lpstr>Intelligent Operator Panel Exercise: Programming</vt:lpstr>
      <vt:lpstr>Intelligent Operator Panel Information: Hand/Auto</vt:lpstr>
      <vt:lpstr>Intelligent Operator Panel Exercise: Hand/Auto</vt:lpstr>
      <vt:lpstr>Intelligent Operator Panel Exercise: Hand/Auto</vt:lpstr>
      <vt:lpstr>Intelligent Operator Panel Exercise: Hand/Auto</vt:lpstr>
      <vt:lpstr>Intelligent Operator Panel Exercise: Hand/Auto</vt:lpstr>
      <vt:lpstr>Intelligent Operator Panel Exercise: Backup parameters</vt:lpstr>
      <vt:lpstr>Intelligent Operator Panel Defaulting the drive</vt:lpstr>
      <vt:lpstr>Intelligent Operator Panel</vt:lpstr>
      <vt:lpstr>Startdrive – TIA Portal V13</vt:lpstr>
      <vt:lpstr>Startdrive TIA Portal V13</vt:lpstr>
      <vt:lpstr>Startdrive Lab Outline</vt:lpstr>
      <vt:lpstr>Startdrive Before you begin …</vt:lpstr>
      <vt:lpstr>Startdrive Create project</vt:lpstr>
      <vt:lpstr>Startdrive Project name</vt:lpstr>
      <vt:lpstr>Startdrive Configure device</vt:lpstr>
      <vt:lpstr>Intelligent Operator Panel (IOP) Checking hardware</vt:lpstr>
      <vt:lpstr>Startdrive Add new device</vt:lpstr>
      <vt:lpstr>Startdrive Add new device – Select drive CU</vt:lpstr>
      <vt:lpstr>Startdrive Add new device – Select drive CU</vt:lpstr>
      <vt:lpstr>Startdrive Add new device – Select drive CU</vt:lpstr>
      <vt:lpstr>Startdrive Add new device – Select drive CU</vt:lpstr>
      <vt:lpstr>Startdrive Project view</vt:lpstr>
      <vt:lpstr>Startdrive Project view – Project tree</vt:lpstr>
      <vt:lpstr>Startdrive Project view – Hardware catalog</vt:lpstr>
      <vt:lpstr>Startdrive Add new device – Select drive PM</vt:lpstr>
      <vt:lpstr>Startdrive Add new device – Select drive PM</vt:lpstr>
      <vt:lpstr>Startdrive Add new device – Select drive PM</vt:lpstr>
      <vt:lpstr>Startdrive Modifying views</vt:lpstr>
      <vt:lpstr>Startdrive Modifying views</vt:lpstr>
      <vt:lpstr>Startdrive Confirm IP address</vt:lpstr>
      <vt:lpstr>Startdrive Confirm IP address</vt:lpstr>
      <vt:lpstr>Startdrive Confirm IP address</vt:lpstr>
      <vt:lpstr>Startdrive Setting online access</vt:lpstr>
      <vt:lpstr>Startdrive Commissioning wizard</vt:lpstr>
      <vt:lpstr>Startdrive Commissioning wizard</vt:lpstr>
      <vt:lpstr>Startdrive Commissioning wizard</vt:lpstr>
      <vt:lpstr>Startdrive Commissioning wizard</vt:lpstr>
      <vt:lpstr>Startdrive Commissioning wizard: Macro selection</vt:lpstr>
      <vt:lpstr>Startdrive Commissioning wizard</vt:lpstr>
      <vt:lpstr>Startdrive Commissioning wizard</vt:lpstr>
      <vt:lpstr>Startdrive Commissioning wizard</vt:lpstr>
      <vt:lpstr>Startdrive Commissioning wizard</vt:lpstr>
      <vt:lpstr>Startdrive Commissioning wizard</vt:lpstr>
      <vt:lpstr>Startdrive Commissioning wizard</vt:lpstr>
      <vt:lpstr>Startdrive Commissioning wizard</vt:lpstr>
      <vt:lpstr>Startdrive Commissioning wizard</vt:lpstr>
      <vt:lpstr>Startdrive Load preview</vt:lpstr>
      <vt:lpstr>Startdrive Diagnostics</vt:lpstr>
      <vt:lpstr>Intelligent Operator Panel (IOP) Diagnostics – faults and alarms </vt:lpstr>
      <vt:lpstr>Startdrive Motor ID – Standstill tune</vt:lpstr>
      <vt:lpstr>Startdrive Check drive operation</vt:lpstr>
      <vt:lpstr>Intelligent Operator Panel (IOP) Copy RAM to ROM </vt:lpstr>
      <vt:lpstr>Startdrive Parameter menus</vt:lpstr>
      <vt:lpstr>Startdrive Parameter View</vt:lpstr>
      <vt:lpstr>Startdrive Parameter View – Extended parameters</vt:lpstr>
      <vt:lpstr>Startdrive Parameter View – Online vs Offline</vt:lpstr>
      <vt:lpstr>Startdrive Parameter View – Digital inputs</vt:lpstr>
      <vt:lpstr>Startdrive Parameter View – Analog inputs</vt:lpstr>
      <vt:lpstr>Startdrive Parameter View – Speed setpoint</vt:lpstr>
      <vt:lpstr>Startdrive Parameter View – Summary</vt:lpstr>
      <vt:lpstr>Startdrive Functional View – Digital inputs</vt:lpstr>
      <vt:lpstr>Startdrive Functional View – Digital inputs</vt:lpstr>
      <vt:lpstr>Startdrive Functional View – Digital inputs Simulation</vt:lpstr>
      <vt:lpstr>Intelligent Operator Panel (IOP) I/O Status &amp; I/O Simulation </vt:lpstr>
      <vt:lpstr>Intelligent Operator Panel (IOP) I/O Simulation </vt:lpstr>
      <vt:lpstr>Startdrive Functional View – Analog inputs</vt:lpstr>
      <vt:lpstr>Startdrive Functional View – Speed setpoint</vt:lpstr>
      <vt:lpstr>Startdrive Control panel</vt:lpstr>
      <vt:lpstr>Startdrive Control panel - Activation</vt:lpstr>
      <vt:lpstr>Startdrive Control panel - Deactivation</vt:lpstr>
      <vt:lpstr>Intelligent Operator Panel (IOP) HAND Mode </vt:lpstr>
      <vt:lpstr>Intelligent Operator Panel Exercise: Hand/Auto</vt:lpstr>
      <vt:lpstr>Intelligent Operator Panel Exercise: Hand/Auto</vt:lpstr>
      <vt:lpstr>Intelligent Operator Panel Exercise: Hand/Auto</vt:lpstr>
      <vt:lpstr>Intelligent Operator Panel Exercise: Hand/Auto</vt:lpstr>
      <vt:lpstr>Startdrive Project backup</vt:lpstr>
      <vt:lpstr>Startdrive Project backup</vt:lpstr>
      <vt:lpstr>Startdrive TIA Portal V12</vt:lpstr>
      <vt:lpstr>Startdrive Trace function: Open trace tool</vt:lpstr>
      <vt:lpstr>Startdrive Trace function: Select signals</vt:lpstr>
      <vt:lpstr>Startdrive Trace function: Select signals</vt:lpstr>
      <vt:lpstr>Startdrive Trace function: Recording conditions</vt:lpstr>
      <vt:lpstr>Startdrive Trace function: Trigger</vt:lpstr>
      <vt:lpstr>Startdrive Trace function: Cycle time</vt:lpstr>
      <vt:lpstr>Startdrive Trace function: Configuration transfer</vt:lpstr>
      <vt:lpstr>Startdrive Trace function: Trace activation</vt:lpstr>
      <vt:lpstr>Startdrive Trace function</vt:lpstr>
      <vt:lpstr>Startdrive TIA Portal V13</vt:lpstr>
    </vt:vector>
  </TitlesOfParts>
  <Company>Siemens AG</Company>
  <LinksUpToDate>false</LinksUpToDate>
  <SharedDoc>false</SharedDoc>
  <HyperlinkBase>www.siemens.com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IOP Lab_for Drives Workshop</dc:title>
  <dc:creator>*</dc:creator>
  <cp:lastModifiedBy>Bill Hints</cp:lastModifiedBy>
  <cp:revision>413</cp:revision>
  <cp:lastPrinted>2012-10-29T09:59:01Z</cp:lastPrinted>
  <dcterms:created xsi:type="dcterms:W3CDTF">2006-04-07T10:01:45Z</dcterms:created>
  <dcterms:modified xsi:type="dcterms:W3CDTF">2016-12-12T17:27:50Z</dcterms:modified>
  <dc:language>English</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Release date">
    <vt:lpwstr>February 2013</vt:lpwstr>
  </property>
  <property fmtid="{D5CDD505-2E9C-101B-9397-08002B2CF9AE}" pid="4" name="Office version">
    <vt:lpwstr>2007/2010</vt:lpwstr>
  </property>
  <property fmtid="{D5CDD505-2E9C-101B-9397-08002B2CF9AE}" pid="5" name="Release version">
    <vt:lpwstr>1,1</vt:lpwstr>
  </property>
  <property fmtid="{D5CDD505-2E9C-101B-9397-08002B2CF9AE}" pid="6" name="ContentTypeId">
    <vt:lpwstr>0x010100635C673E07C7F743B1E171142216530D</vt:lpwstr>
  </property>
</Properties>
</file>